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slideLayouts/slideLayout1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  <p:sldMasterId id="2147483809" r:id="rId2"/>
    <p:sldMasterId id="2147483812" r:id="rId3"/>
  </p:sldMasterIdLst>
  <p:notesMasterIdLst>
    <p:notesMasterId r:id="rId18"/>
  </p:notesMasterIdLst>
  <p:handoutMasterIdLst>
    <p:handoutMasterId r:id="rId19"/>
  </p:handoutMasterIdLst>
  <p:sldIdLst>
    <p:sldId id="319" r:id="rId4"/>
    <p:sldId id="324" r:id="rId5"/>
    <p:sldId id="320" r:id="rId6"/>
    <p:sldId id="305" r:id="rId7"/>
    <p:sldId id="321" r:id="rId8"/>
    <p:sldId id="322" r:id="rId9"/>
    <p:sldId id="323" r:id="rId10"/>
    <p:sldId id="328" r:id="rId11"/>
    <p:sldId id="310" r:id="rId12"/>
    <p:sldId id="302" r:id="rId13"/>
    <p:sldId id="313" r:id="rId14"/>
    <p:sldId id="314" r:id="rId15"/>
    <p:sldId id="312" r:id="rId16"/>
    <p:sldId id="327" r:id="rId17"/>
  </p:sldIdLst>
  <p:sldSz cx="9144000" cy="6858000" type="screen4x3"/>
  <p:notesSz cx="7099300" cy="10234613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sz="2800" kern="1200">
        <a:solidFill>
          <a:schemeClr val="bg1"/>
        </a:solidFill>
        <a:effectDag name="">
          <a:cont type="tree" name="">
            <a:effect ref="fillLine"/>
            <a:outerShdw dist="38100" dir="13500000" algn="br">
              <a:schemeClr val="bg1">
                <a:lumMod val="200000"/>
                <a:satMod val="200000"/>
              </a:schemeClr>
            </a:outerShdw>
          </a:cont>
          <a:cont type="tree" name="">
            <a:effect ref="fillLine"/>
            <a:outerShdw dist="38100" dir="2700000" algn="tl">
              <a:schemeClr val="bg1">
                <a:lumMod val="60000"/>
                <a:satMod val="60000"/>
              </a:schemeClr>
            </a:outerShdw>
          </a:cont>
          <a:effect ref="fillLine"/>
        </a:effectDag>
        <a:latin typeface="Tahoma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800" kern="1200">
        <a:solidFill>
          <a:schemeClr val="bg1"/>
        </a:solidFill>
        <a:effectDag name="">
          <a:cont type="tree" name="">
            <a:effect ref="fillLine"/>
            <a:outerShdw dist="38100" dir="13500000" algn="br">
              <a:schemeClr val="bg1">
                <a:lumMod val="200000"/>
                <a:satMod val="200000"/>
              </a:schemeClr>
            </a:outerShdw>
          </a:cont>
          <a:cont type="tree" name="">
            <a:effect ref="fillLine"/>
            <a:outerShdw dist="38100" dir="2700000" algn="tl">
              <a:schemeClr val="bg1">
                <a:lumMod val="60000"/>
                <a:satMod val="60000"/>
              </a:schemeClr>
            </a:outerShdw>
          </a:cont>
          <a:effect ref="fillLine"/>
        </a:effectDag>
        <a:latin typeface="Tahoma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800" kern="1200">
        <a:solidFill>
          <a:schemeClr val="bg1"/>
        </a:solidFill>
        <a:effectDag name="">
          <a:cont type="tree" name="">
            <a:effect ref="fillLine"/>
            <a:outerShdw dist="38100" dir="13500000" algn="br">
              <a:schemeClr val="bg1">
                <a:lumMod val="200000"/>
                <a:satMod val="200000"/>
              </a:schemeClr>
            </a:outerShdw>
          </a:cont>
          <a:cont type="tree" name="">
            <a:effect ref="fillLine"/>
            <a:outerShdw dist="38100" dir="2700000" algn="tl">
              <a:schemeClr val="bg1">
                <a:lumMod val="60000"/>
                <a:satMod val="60000"/>
              </a:schemeClr>
            </a:outerShdw>
          </a:cont>
          <a:effect ref="fillLine"/>
        </a:effectDag>
        <a:latin typeface="Tahoma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800" kern="1200">
        <a:solidFill>
          <a:schemeClr val="bg1"/>
        </a:solidFill>
        <a:effectDag name="">
          <a:cont type="tree" name="">
            <a:effect ref="fillLine"/>
            <a:outerShdw dist="38100" dir="13500000" algn="br">
              <a:schemeClr val="bg1">
                <a:lumMod val="200000"/>
                <a:satMod val="200000"/>
              </a:schemeClr>
            </a:outerShdw>
          </a:cont>
          <a:cont type="tree" name="">
            <a:effect ref="fillLine"/>
            <a:outerShdw dist="38100" dir="2700000" algn="tl">
              <a:schemeClr val="bg1">
                <a:lumMod val="60000"/>
                <a:satMod val="60000"/>
              </a:schemeClr>
            </a:outerShdw>
          </a:cont>
          <a:effect ref="fillLine"/>
        </a:effectDag>
        <a:latin typeface="Tahoma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800" kern="1200">
        <a:solidFill>
          <a:schemeClr val="bg1"/>
        </a:solidFill>
        <a:effectDag name="">
          <a:cont type="tree" name="">
            <a:effect ref="fillLine"/>
            <a:outerShdw dist="38100" dir="13500000" algn="br">
              <a:schemeClr val="bg1">
                <a:lumMod val="200000"/>
                <a:satMod val="200000"/>
              </a:schemeClr>
            </a:outerShdw>
          </a:cont>
          <a:cont type="tree" name="">
            <a:effect ref="fillLine"/>
            <a:outerShdw dist="38100" dir="2700000" algn="tl">
              <a:schemeClr val="bg1">
                <a:lumMod val="60000"/>
                <a:satMod val="60000"/>
              </a:schemeClr>
            </a:outerShdw>
          </a:cont>
          <a:effect ref="fillLine"/>
        </a:effectDag>
        <a:latin typeface="Tahoma" pitchFamily="34" charset="0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bg1"/>
        </a:solidFill>
        <a:effectDag name="">
          <a:cont type="tree" name="">
            <a:effect ref="fillLine"/>
            <a:outerShdw dist="38100" dir="13500000" algn="br">
              <a:schemeClr val="bg1">
                <a:lumMod val="200000"/>
                <a:satMod val="200000"/>
              </a:schemeClr>
            </a:outerShdw>
          </a:cont>
          <a:cont type="tree" name="">
            <a:effect ref="fillLine"/>
            <a:outerShdw dist="38100" dir="2700000" algn="tl">
              <a:schemeClr val="bg1">
                <a:lumMod val="60000"/>
                <a:satMod val="60000"/>
              </a:schemeClr>
            </a:outerShdw>
          </a:cont>
          <a:effect ref="fillLine"/>
        </a:effectDag>
        <a:latin typeface="Tahoma" pitchFamily="34" charset="0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bg1"/>
        </a:solidFill>
        <a:effectDag name="">
          <a:cont type="tree" name="">
            <a:effect ref="fillLine"/>
            <a:outerShdw dist="38100" dir="13500000" algn="br">
              <a:schemeClr val="bg1">
                <a:lumMod val="200000"/>
                <a:satMod val="200000"/>
              </a:schemeClr>
            </a:outerShdw>
          </a:cont>
          <a:cont type="tree" name="">
            <a:effect ref="fillLine"/>
            <a:outerShdw dist="38100" dir="2700000" algn="tl">
              <a:schemeClr val="bg1">
                <a:lumMod val="60000"/>
                <a:satMod val="60000"/>
              </a:schemeClr>
            </a:outerShdw>
          </a:cont>
          <a:effect ref="fillLine"/>
        </a:effectDag>
        <a:latin typeface="Tahoma" pitchFamily="34" charset="0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bg1"/>
        </a:solidFill>
        <a:effectDag name="">
          <a:cont type="tree" name="">
            <a:effect ref="fillLine"/>
            <a:outerShdw dist="38100" dir="13500000" algn="br">
              <a:schemeClr val="bg1">
                <a:lumMod val="200000"/>
                <a:satMod val="200000"/>
              </a:schemeClr>
            </a:outerShdw>
          </a:cont>
          <a:cont type="tree" name="">
            <a:effect ref="fillLine"/>
            <a:outerShdw dist="38100" dir="2700000" algn="tl">
              <a:schemeClr val="bg1">
                <a:lumMod val="60000"/>
                <a:satMod val="60000"/>
              </a:schemeClr>
            </a:outerShdw>
          </a:cont>
          <a:effect ref="fillLine"/>
        </a:effectDag>
        <a:latin typeface="Tahoma" pitchFamily="34" charset="0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bg1"/>
        </a:solidFill>
        <a:effectDag name="">
          <a:cont type="tree" name="">
            <a:effect ref="fillLine"/>
            <a:outerShdw dist="38100" dir="13500000" algn="br">
              <a:schemeClr val="bg1">
                <a:lumMod val="200000"/>
                <a:satMod val="200000"/>
              </a:schemeClr>
            </a:outerShdw>
          </a:cont>
          <a:cont type="tree" name="">
            <a:effect ref="fillLine"/>
            <a:outerShdw dist="38100" dir="2700000" algn="tl">
              <a:schemeClr val="bg1">
                <a:lumMod val="60000"/>
                <a:satMod val="60000"/>
              </a:schemeClr>
            </a:outerShdw>
          </a:cont>
          <a:effect ref="fillLine"/>
        </a:effectDag>
        <a:latin typeface="Tahoma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3">
          <p15:clr>
            <a:srgbClr val="A4A3A4"/>
          </p15:clr>
        </p15:guide>
        <p15:guide id="2" pos="2235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5E9B"/>
    <a:srgbClr val="352949"/>
    <a:srgbClr val="99A9C9"/>
    <a:srgbClr val="43619D"/>
    <a:srgbClr val="4865A0"/>
    <a:srgbClr val="46639D"/>
    <a:srgbClr val="5671A4"/>
    <a:srgbClr val="655D97"/>
    <a:srgbClr val="C8C5E2"/>
    <a:srgbClr val="011F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8FB837D-C827-4EFA-A057-4D05807E0F7C}" styleName="Designformatvorlage 1 - Akz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84E427A-3D55-4303-BF80-6455036E1DE7}" styleName="Designformatvorlage 1 - Akz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Designformatvorlage 1 - Akz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4" autoAdjust="0"/>
    <p:restoredTop sz="92773" autoAdjust="0"/>
  </p:normalViewPr>
  <p:slideViewPr>
    <p:cSldViewPr>
      <p:cViewPr varScale="1">
        <p:scale>
          <a:sx n="63" d="100"/>
          <a:sy n="63" d="100"/>
        </p:scale>
        <p:origin x="1208" y="5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3288"/>
    </p:cViewPr>
  </p:sorterViewPr>
  <p:notesViewPr>
    <p:cSldViewPr>
      <p:cViewPr varScale="1">
        <p:scale>
          <a:sx n="53" d="100"/>
          <a:sy n="53" d="100"/>
        </p:scale>
        <p:origin x="-2640" y="-90"/>
      </p:cViewPr>
      <p:guideLst>
        <p:guide orient="horz" pos="3223"/>
        <p:guide pos="2235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wmf"/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8163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93" tIns="48247" rIns="96493" bIns="48247" numCol="1" anchor="t" anchorCtr="0" compatLnSpc="1">
            <a:prstTxWarp prst="textNoShape">
              <a:avLst/>
            </a:prstTxWarp>
          </a:bodyPr>
          <a:lstStyle>
            <a:lvl1pPr defTabSz="965200">
              <a:defRPr sz="1300">
                <a:solidFill>
                  <a:schemeClr val="tx1"/>
                </a:solidFill>
                <a:effectLst/>
                <a:latin typeface="Arial" charset="0"/>
              </a:defRPr>
            </a:lvl1pPr>
          </a:lstStyle>
          <a:p>
            <a:pPr>
              <a:defRPr/>
            </a:pPr>
            <a:r>
              <a:rPr lang="de-DE" dirty="0"/>
              <a:t>Weitergabe oder Vervielfältigung nur mit Genehmigung des Autors</a:t>
            </a:r>
          </a:p>
        </p:txBody>
      </p:sp>
      <p:sp>
        <p:nvSpPr>
          <p:cNvPr id="11878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1850"/>
            <a:ext cx="3078163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93" tIns="48247" rIns="96493" bIns="48247" numCol="1" anchor="b" anchorCtr="0" compatLnSpc="1">
            <a:prstTxWarp prst="textNoShape">
              <a:avLst/>
            </a:prstTxWarp>
          </a:bodyPr>
          <a:lstStyle>
            <a:lvl1pPr defTabSz="965200">
              <a:defRPr sz="1300">
                <a:solidFill>
                  <a:schemeClr val="tx1"/>
                </a:solidFill>
                <a:effectLst/>
                <a:latin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11878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19550" y="9721850"/>
            <a:ext cx="3078163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93" tIns="48247" rIns="96493" bIns="48247" numCol="1" anchor="b" anchorCtr="0" compatLnSpc="1">
            <a:prstTxWarp prst="textNoShape">
              <a:avLst/>
            </a:prstTxWarp>
          </a:bodyPr>
          <a:lstStyle>
            <a:lvl1pPr algn="r" defTabSz="965200">
              <a:defRPr sz="1300">
                <a:solidFill>
                  <a:schemeClr val="tx1"/>
                </a:solidFill>
                <a:effectLst/>
                <a:latin typeface="Arial" charset="0"/>
              </a:defRPr>
            </a:lvl1pPr>
          </a:lstStyle>
          <a:p>
            <a:pPr>
              <a:defRPr/>
            </a:pPr>
            <a:fld id="{89F6080D-010B-4BB8-A880-C44531D4C9AB}" type="slidenum">
              <a:rPr lang="de-DE"/>
              <a:pPr>
                <a:defRPr/>
              </a:pPr>
              <a:t>‹#›</a:t>
            </a:fld>
            <a:endParaRPr lang="de-DE"/>
          </a:p>
        </p:txBody>
      </p:sp>
      <p:pic>
        <p:nvPicPr>
          <p:cNvPr id="23557" name="Picture 6" descr="logo_v6-nam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5713" y="61913"/>
            <a:ext cx="1844675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1600732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8163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93" tIns="48247" rIns="96493" bIns="48247" numCol="1" anchor="t" anchorCtr="0" compatLnSpc="1">
            <a:prstTxWarp prst="textNoShape">
              <a:avLst/>
            </a:prstTxWarp>
          </a:bodyPr>
          <a:lstStyle>
            <a:lvl1pPr defTabSz="965200">
              <a:defRPr sz="1300">
                <a:solidFill>
                  <a:schemeClr val="tx1"/>
                </a:solidFill>
                <a:effectLst/>
                <a:latin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19550" y="0"/>
            <a:ext cx="3078163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93" tIns="48247" rIns="96493" bIns="48247" numCol="1" anchor="t" anchorCtr="0" compatLnSpc="1">
            <a:prstTxWarp prst="textNoShape">
              <a:avLst/>
            </a:prstTxWarp>
          </a:bodyPr>
          <a:lstStyle>
            <a:lvl1pPr algn="r" defTabSz="965200">
              <a:defRPr sz="1300">
                <a:solidFill>
                  <a:schemeClr val="tx1"/>
                </a:solidFill>
                <a:effectLst/>
                <a:latin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143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0600" y="768350"/>
            <a:ext cx="5118100" cy="3838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860925"/>
            <a:ext cx="5680075" cy="4605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93" tIns="48247" rIns="96493" bIns="4824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/>
              <a:t>Textmasterformate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1024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850"/>
            <a:ext cx="3078163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93" tIns="48247" rIns="96493" bIns="48247" numCol="1" anchor="b" anchorCtr="0" compatLnSpc="1">
            <a:prstTxWarp prst="textNoShape">
              <a:avLst/>
            </a:prstTxWarp>
          </a:bodyPr>
          <a:lstStyle>
            <a:lvl1pPr defTabSz="965200">
              <a:defRPr sz="1300">
                <a:solidFill>
                  <a:schemeClr val="tx1"/>
                </a:solidFill>
                <a:effectLst/>
                <a:latin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1024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19550" y="9721850"/>
            <a:ext cx="3078163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93" tIns="48247" rIns="96493" bIns="48247" numCol="1" anchor="b" anchorCtr="0" compatLnSpc="1">
            <a:prstTxWarp prst="textNoShape">
              <a:avLst/>
            </a:prstTxWarp>
          </a:bodyPr>
          <a:lstStyle>
            <a:lvl1pPr algn="r" defTabSz="965200">
              <a:defRPr sz="1300">
                <a:solidFill>
                  <a:schemeClr val="tx1"/>
                </a:solidFill>
                <a:effectLst/>
                <a:latin typeface="Arial" charset="0"/>
              </a:defRPr>
            </a:lvl1pPr>
          </a:lstStyle>
          <a:p>
            <a:pPr>
              <a:defRPr/>
            </a:pPr>
            <a:fld id="{0C6D6275-D5B4-459A-B2A3-212CA60D2300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3719721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esentation Start">
    <p:bg>
      <p:bgPr>
        <a:solidFill>
          <a:srgbClr val="011F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83568" y="1412776"/>
            <a:ext cx="7772400" cy="930027"/>
          </a:xfrm>
          <a:prstGeom prst="rect">
            <a:avLst/>
          </a:prstGeom>
        </p:spPr>
        <p:txBody>
          <a:bodyPr anchor="ctr"/>
          <a:lstStyle>
            <a:lvl1pPr algn="ctr">
              <a:defRPr sz="4400" b="1" cap="none" baseline="0">
                <a:solidFill>
                  <a:schemeClr val="bg1"/>
                </a:solidFill>
                <a:effectLst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de-DE" dirty="0" err="1"/>
              <a:t>Presentation</a:t>
            </a:r>
            <a:r>
              <a:rPr lang="de-DE" dirty="0"/>
              <a:t> Title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674440" y="6093296"/>
            <a:ext cx="4617640" cy="564083"/>
          </a:xfrm>
        </p:spPr>
        <p:txBody>
          <a:bodyPr anchor="t"/>
          <a:lstStyle>
            <a:lvl1pPr marL="0" indent="0" algn="l">
              <a:buNone/>
              <a:defRPr sz="2000" i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 dirty="0" err="1"/>
              <a:t>Presenter</a:t>
            </a:r>
            <a:r>
              <a:rPr lang="de-DE" dirty="0"/>
              <a:t> Name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84213" y="2781300"/>
            <a:ext cx="7772400" cy="935038"/>
          </a:xfrm>
        </p:spPr>
        <p:txBody>
          <a:bodyPr/>
          <a:lstStyle>
            <a:lvl1pPr marL="0" indent="0" algn="ctr">
              <a:buNone/>
              <a:defRPr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de-DE" dirty="0" err="1"/>
              <a:t>Presentation</a:t>
            </a:r>
            <a:r>
              <a:rPr lang="de-DE" dirty="0"/>
              <a:t> </a:t>
            </a:r>
            <a:r>
              <a:rPr lang="de-DE" dirty="0" err="1"/>
              <a:t>Subtitle</a:t>
            </a:r>
            <a:endParaRPr lang="de-DE" dirty="0"/>
          </a:p>
        </p:txBody>
      </p:sp>
      <p:pic>
        <p:nvPicPr>
          <p:cNvPr id="10" name="Grafik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2400" y="5949280"/>
            <a:ext cx="784893" cy="684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665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14437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wischen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11560" y="2498973"/>
            <a:ext cx="7772400" cy="1362075"/>
          </a:xfrm>
          <a:prstGeom prst="rect">
            <a:avLst/>
          </a:prstGeom>
          <a:solidFill>
            <a:srgbClr val="99A9C9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3600" b="1" cap="none" baseline="0">
                <a:solidFill>
                  <a:srgbClr val="352949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83568" y="4509120"/>
            <a:ext cx="7772400" cy="1500187"/>
          </a:xfrm>
        </p:spPr>
        <p:txBody>
          <a:bodyPr anchor="t"/>
          <a:lstStyle>
            <a:lvl1pPr marL="0" indent="0" algn="ctr">
              <a:buNone/>
              <a:defRPr sz="20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 dirty="0"/>
              <a:t>Textmasterformate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626368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11560" y="2498973"/>
            <a:ext cx="7772400" cy="1362075"/>
          </a:xfrm>
          <a:prstGeom prst="rect">
            <a:avLst/>
          </a:prstGeom>
          <a:solidFill>
            <a:schemeClr val="bg1"/>
          </a:solidFill>
          <a:ln w="76200">
            <a:noFill/>
          </a:ln>
          <a:effectLst>
            <a:outerShdw blurRad="228600" dist="101600" dir="2700000" sx="103000" sy="103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 cap="none" baseline="0"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83568" y="4509120"/>
            <a:ext cx="7772400" cy="1500187"/>
          </a:xfrm>
        </p:spPr>
        <p:txBody>
          <a:bodyPr/>
          <a:lstStyle>
            <a:lvl1pPr marL="0" indent="0" algn="ctr">
              <a:buNone/>
              <a:defRPr sz="20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 dirty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057767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sole Standard">
    <p:bg>
      <p:bgPr>
        <a:solidFill>
          <a:srgbClr val="7030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1520" y="1916832"/>
            <a:ext cx="8640960" cy="4392488"/>
          </a:xfrm>
        </p:spPr>
        <p:txBody>
          <a:bodyPr/>
          <a:lstStyle>
            <a:lvl1pPr>
              <a:tabLst>
                <a:tab pos="355600" algn="l"/>
                <a:tab pos="723900" algn="l"/>
                <a:tab pos="1168400" algn="l"/>
                <a:tab pos="1612900" algn="l"/>
                <a:tab pos="2057400" algn="l"/>
              </a:tabLst>
              <a:defRPr sz="28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742950" indent="-285750" defTabSz="444500">
              <a:buFont typeface="Arial" pitchFamily="34" charset="0"/>
              <a:buChar char="•"/>
              <a:tabLst>
                <a:tab pos="355600" algn="l"/>
                <a:tab pos="762000" algn="l"/>
                <a:tab pos="1168400" algn="l"/>
                <a:tab pos="1612900" algn="l"/>
                <a:tab pos="2057400" algn="l"/>
              </a:tabLst>
              <a:defRPr sz="24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1143000" indent="-228600">
              <a:buFont typeface="Arial" pitchFamily="34" charset="0"/>
              <a:buChar char="•"/>
              <a:tabLst>
                <a:tab pos="355600" algn="l"/>
                <a:tab pos="723900" algn="l"/>
                <a:tab pos="1168400" algn="l"/>
                <a:tab pos="1612900" algn="l"/>
                <a:tab pos="2057400" algn="l"/>
              </a:tabLst>
              <a:defRPr sz="24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600200" indent="-228600">
              <a:buFont typeface="Arial" pitchFamily="34" charset="0"/>
              <a:buChar char="•"/>
              <a:tabLst>
                <a:tab pos="355600" algn="l"/>
                <a:tab pos="723900" algn="l"/>
                <a:tab pos="1168400" algn="l"/>
                <a:tab pos="1612900" algn="l"/>
                <a:tab pos="2057400" algn="l"/>
              </a:tabLst>
              <a:defRPr sz="24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2057400" indent="-228600">
              <a:buFont typeface="Arial" pitchFamily="34" charset="0"/>
              <a:buChar char="•"/>
              <a:tabLst>
                <a:tab pos="355600" algn="l"/>
                <a:tab pos="723900" algn="l"/>
                <a:tab pos="1168400" algn="l"/>
                <a:tab pos="1612900" algn="l"/>
                <a:tab pos="2057400" algn="l"/>
              </a:tabLst>
              <a:defRPr sz="24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Titel 1"/>
          <p:cNvSpPr>
            <a:spLocks noGrp="1"/>
          </p:cNvSpPr>
          <p:nvPr>
            <p:ph type="title" hasCustomPrompt="1"/>
          </p:nvPr>
        </p:nvSpPr>
        <p:spPr>
          <a:xfrm>
            <a:off x="0" y="476672"/>
            <a:ext cx="9144000" cy="792088"/>
          </a:xfrm>
          <a:prstGeom prst="rect">
            <a:avLst/>
          </a:prstGeom>
          <a:solidFill>
            <a:srgbClr val="405E9B"/>
          </a:solidFill>
        </p:spPr>
        <p:txBody>
          <a:bodyPr lIns="360000" anchor="ctr"/>
          <a:lstStyle>
            <a:lvl1pPr algn="l">
              <a:defRPr sz="3600" b="0">
                <a:solidFill>
                  <a:srgbClr val="C8C5E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de-DE" dirty="0"/>
              <a:t>Slide Headline</a:t>
            </a:r>
          </a:p>
        </p:txBody>
      </p:sp>
    </p:spTree>
    <p:extLst>
      <p:ext uri="{BB962C8B-B14F-4D97-AF65-F5344CB8AC3E}">
        <p14:creationId xmlns:p14="http://schemas.microsoft.com/office/powerpoint/2010/main" val="2458965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251520" y="1844824"/>
            <a:ext cx="4248472" cy="4464496"/>
          </a:xfrm>
        </p:spPr>
        <p:txBody>
          <a:bodyPr/>
          <a:lstStyle>
            <a:lvl1pPr>
              <a:defRPr sz="28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742950" indent="-285750">
              <a:buFont typeface="Arial" pitchFamily="34" charset="0"/>
              <a:buChar char="•"/>
              <a:defRPr sz="24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1143000" indent="-228600">
              <a:buFont typeface="Arial" pitchFamily="34" charset="0"/>
              <a:buChar char="•"/>
              <a:defRPr sz="20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600200" indent="-228600">
              <a:buFont typeface="Arial" pitchFamily="34" charset="0"/>
              <a:buChar char="•"/>
              <a:defRPr sz="18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2057400" indent="-228600">
              <a:buFont typeface="Arial" pitchFamily="34" charset="0"/>
              <a:buChar char="•"/>
              <a:defRPr sz="18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4008" y="1844824"/>
            <a:ext cx="4248472" cy="4464496"/>
          </a:xfrm>
        </p:spPr>
        <p:txBody>
          <a:bodyPr/>
          <a:lstStyle>
            <a:lvl1pPr>
              <a:defRPr sz="28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742950" indent="-285750">
              <a:buFont typeface="Arial" pitchFamily="34" charset="0"/>
              <a:buChar char="•"/>
              <a:defRPr sz="24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1143000" indent="-228600">
              <a:buFont typeface="Arial" pitchFamily="34" charset="0"/>
              <a:buChar char="•"/>
              <a:defRPr sz="20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600200" indent="-228600">
              <a:buFont typeface="Arial" pitchFamily="34" charset="0"/>
              <a:buChar char="•"/>
              <a:defRPr sz="18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2057400" indent="-228600">
              <a:buFont typeface="Arial" pitchFamily="34" charset="0"/>
              <a:buChar char="•"/>
              <a:defRPr sz="18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0" y="476672"/>
            <a:ext cx="9144000" cy="792088"/>
          </a:xfrm>
          <a:prstGeom prst="rect">
            <a:avLst/>
          </a:prstGeom>
          <a:solidFill>
            <a:srgbClr val="405E9B"/>
          </a:solidFill>
        </p:spPr>
        <p:txBody>
          <a:bodyPr lIns="360000" anchor="ctr"/>
          <a:lstStyle>
            <a:lvl1pPr algn="l">
              <a:defRPr sz="3600" b="0">
                <a:solidFill>
                  <a:srgbClr val="C8C5E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de-DE" dirty="0"/>
              <a:t>Slide Headline</a:t>
            </a:r>
          </a:p>
        </p:txBody>
      </p:sp>
    </p:spTree>
    <p:extLst>
      <p:ext uri="{BB962C8B-B14F-4D97-AF65-F5344CB8AC3E}">
        <p14:creationId xmlns:p14="http://schemas.microsoft.com/office/powerpoint/2010/main" val="2256678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Rows">
    <p:bg>
      <p:bgPr>
        <a:solidFill>
          <a:srgbClr val="405E9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251520" y="1916832"/>
            <a:ext cx="8640960" cy="2160240"/>
          </a:xfrm>
        </p:spPr>
        <p:txBody>
          <a:bodyPr/>
          <a:lstStyle>
            <a:lvl1pPr>
              <a:defRPr sz="28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742950" indent="-285750">
              <a:buFont typeface="Arial" pitchFamily="34" charset="0"/>
              <a:buChar char="•"/>
              <a:defRPr sz="24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20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600200" indent="-228600">
              <a:buFont typeface="Arial" pitchFamily="34" charset="0"/>
              <a:buChar char="•"/>
              <a:defRPr sz="18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2057400" indent="-228600">
              <a:buFont typeface="Arial" pitchFamily="34" charset="0"/>
              <a:buChar char="•"/>
              <a:defRPr sz="18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251520" y="4149080"/>
            <a:ext cx="8640960" cy="2160240"/>
          </a:xfrm>
        </p:spPr>
        <p:txBody>
          <a:bodyPr/>
          <a:lstStyle>
            <a:lvl1pPr>
              <a:defRPr sz="28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742950" indent="-285750">
              <a:buFont typeface="Arial" pitchFamily="34" charset="0"/>
              <a:buChar char="•"/>
              <a:defRPr sz="24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1143000" indent="-228600">
              <a:buFont typeface="Arial" pitchFamily="34" charset="0"/>
              <a:buChar char="•"/>
              <a:defRPr sz="20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600200" indent="-228600">
              <a:buFont typeface="Arial" pitchFamily="34" charset="0"/>
              <a:buChar char="•"/>
              <a:defRPr sz="18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2057400" indent="-228600">
              <a:buFont typeface="Arial" pitchFamily="34" charset="0"/>
              <a:buChar char="•"/>
              <a:defRPr sz="18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9" name="Titel 1"/>
          <p:cNvSpPr>
            <a:spLocks noGrp="1"/>
          </p:cNvSpPr>
          <p:nvPr>
            <p:ph type="title" hasCustomPrompt="1"/>
          </p:nvPr>
        </p:nvSpPr>
        <p:spPr>
          <a:xfrm>
            <a:off x="0" y="476672"/>
            <a:ext cx="9144000" cy="792088"/>
          </a:xfrm>
          <a:prstGeom prst="rect">
            <a:avLst/>
          </a:prstGeom>
          <a:solidFill>
            <a:srgbClr val="405E9B"/>
          </a:solidFill>
        </p:spPr>
        <p:txBody>
          <a:bodyPr lIns="360000" anchor="ctr"/>
          <a:lstStyle>
            <a:lvl1pPr algn="l">
              <a:defRPr sz="3600" b="0">
                <a:solidFill>
                  <a:srgbClr val="C8C5E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de-DE" dirty="0"/>
              <a:t>Slide Headline</a:t>
            </a:r>
          </a:p>
        </p:txBody>
      </p:sp>
    </p:spTree>
    <p:extLst>
      <p:ext uri="{BB962C8B-B14F-4D97-AF65-F5344CB8AC3E}">
        <p14:creationId xmlns:p14="http://schemas.microsoft.com/office/powerpoint/2010/main" val="2807731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sole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/>
          <p:cNvSpPr>
            <a:spLocks noGrp="1"/>
          </p:cNvSpPr>
          <p:nvPr>
            <p:ph type="title" hasCustomPrompt="1"/>
          </p:nvPr>
        </p:nvSpPr>
        <p:spPr>
          <a:xfrm>
            <a:off x="0" y="476672"/>
            <a:ext cx="9144000" cy="792088"/>
          </a:xfrm>
          <a:prstGeom prst="rect">
            <a:avLst/>
          </a:prstGeom>
          <a:solidFill>
            <a:srgbClr val="405E9B"/>
          </a:solidFill>
        </p:spPr>
        <p:txBody>
          <a:bodyPr lIns="360000" anchor="ctr"/>
          <a:lstStyle>
            <a:lvl1pPr algn="l">
              <a:defRPr sz="3600" b="0">
                <a:solidFill>
                  <a:srgbClr val="C8C5E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de-DE" dirty="0"/>
              <a:t>Slide Headline</a:t>
            </a:r>
          </a:p>
        </p:txBody>
      </p:sp>
    </p:spTree>
    <p:extLst>
      <p:ext uri="{BB962C8B-B14F-4D97-AF65-F5344CB8AC3E}">
        <p14:creationId xmlns:p14="http://schemas.microsoft.com/office/powerpoint/2010/main" val="39432032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werShell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251520" y="260648"/>
            <a:ext cx="8640960" cy="63367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59453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3528" y="1700808"/>
            <a:ext cx="8229600" cy="2088232"/>
          </a:xfrm>
          <a:prstGeom prst="rect">
            <a:avLst/>
          </a:prstGeom>
        </p:spPr>
        <p:txBody>
          <a:bodyPr/>
          <a:lstStyle>
            <a:lvl1pPr>
              <a:defRPr sz="12000" b="1">
                <a:solidFill>
                  <a:srgbClr val="011F51"/>
                </a:solidFill>
                <a:effectLst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dirty="0"/>
              <a:t>DEMO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23850" y="4221087"/>
            <a:ext cx="8208963" cy="2160241"/>
          </a:xfrm>
        </p:spPr>
        <p:txBody>
          <a:bodyPr/>
          <a:lstStyle>
            <a:lvl1pPr algn="ctr">
              <a:defRPr baseline="0">
                <a:solidFill>
                  <a:srgbClr val="17175D"/>
                </a:solidFill>
              </a:defRPr>
            </a:lvl1pPr>
          </a:lstStyle>
          <a:p>
            <a:pPr lvl="0"/>
            <a:r>
              <a:rPr lang="en-US" dirty="0"/>
              <a:t>Description of demo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6960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.png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2" name="Rechteck 21"/>
          <p:cNvSpPr/>
          <p:nvPr userDrawn="1"/>
        </p:nvSpPr>
        <p:spPr bwMode="auto">
          <a:xfrm>
            <a:off x="0" y="6000750"/>
            <a:ext cx="9144000" cy="85725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de-DE"/>
          </a:p>
        </p:txBody>
      </p:sp>
      <p:sp>
        <p:nvSpPr>
          <p:cNvPr id="126980" name="Text Box 4"/>
          <p:cNvSpPr txBox="1">
            <a:spLocks noChangeArrowheads="1"/>
          </p:cNvSpPr>
          <p:nvPr/>
        </p:nvSpPr>
        <p:spPr bwMode="auto">
          <a:xfrm>
            <a:off x="2362200" y="381000"/>
            <a:ext cx="5638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  <a:defRPr/>
            </a:pPr>
            <a:endParaRPr lang="de-DE" sz="2400">
              <a:solidFill>
                <a:schemeClr val="tx1"/>
              </a:solidFill>
              <a:effectLst/>
            </a:endParaRPr>
          </a:p>
        </p:txBody>
      </p:sp>
      <p:sp>
        <p:nvSpPr>
          <p:cNvPr id="126983" name="Rectangle 7"/>
          <p:cNvSpPr>
            <a:spLocks noChangeArrowheads="1"/>
          </p:cNvSpPr>
          <p:nvPr/>
        </p:nvSpPr>
        <p:spPr bwMode="auto">
          <a:xfrm>
            <a:off x="533400" y="762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eaLnBrk="0" hangingPunct="0">
              <a:defRPr/>
            </a:pPr>
            <a:endParaRPr lang="de-DE" sz="1200" i="1">
              <a:solidFill>
                <a:schemeClr val="tx1"/>
              </a:solidFill>
              <a:effectLst/>
            </a:endParaRPr>
          </a:p>
        </p:txBody>
      </p:sp>
      <p:sp>
        <p:nvSpPr>
          <p:cNvPr id="2055" name="Rectangle 10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0663" y="1268760"/>
            <a:ext cx="8694737" cy="44271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Klicken Sie, um die Formate des Vorlagentextes zu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26989" name="Text Box 13"/>
          <p:cNvSpPr txBox="1">
            <a:spLocks noChangeArrowheads="1"/>
          </p:cNvSpPr>
          <p:nvPr/>
        </p:nvSpPr>
        <p:spPr bwMode="auto">
          <a:xfrm>
            <a:off x="2362200" y="381000"/>
            <a:ext cx="5638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  <a:defRPr/>
            </a:pPr>
            <a:endParaRPr lang="de-DE" sz="2400">
              <a:solidFill>
                <a:schemeClr val="tx1"/>
              </a:solidFill>
              <a:effectLst/>
            </a:endParaRPr>
          </a:p>
        </p:txBody>
      </p:sp>
      <p:pic>
        <p:nvPicPr>
          <p:cNvPr id="3" name="Grafik 2"/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4408" y="6078162"/>
            <a:ext cx="784893" cy="684967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02" r:id="rId1"/>
    <p:sldLayoutId id="2147483804" r:id="rId2"/>
    <p:sldLayoutId id="2147483807" r:id="rId3"/>
    <p:sldLayoutId id="2147483803" r:id="rId4"/>
    <p:sldLayoutId id="2147483801" r:id="rId5"/>
    <p:sldLayoutId id="2147483808" r:id="rId6"/>
    <p:sldLayoutId id="2147483799" r:id="rId7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Tahoma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Tahoma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Tahoma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Tahoma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Tahoma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Tahoma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Tahoma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Tahoma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bg1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bg1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bg1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bg1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3528" y="332656"/>
            <a:ext cx="8496944" cy="61206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4408" y="6078162"/>
            <a:ext cx="784893" cy="684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6437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0" r:id="rId1"/>
    <p:sldLayoutId id="2147483811" r:id="rId2"/>
  </p:sldLayoutIdLst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124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398428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10" Type="http://schemas.openxmlformats.org/officeDocument/2006/relationships/image" Target="../media/image12.gif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10" Type="http://schemas.openxmlformats.org/officeDocument/2006/relationships/image" Target="../media/image13.gif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10" Type="http://schemas.openxmlformats.org/officeDocument/2006/relationships/image" Target="../media/image11.png"/><Relationship Id="rId4" Type="http://schemas.openxmlformats.org/officeDocument/2006/relationships/image" Target="../media/image6.png"/><Relationship Id="rId9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4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/>
          <p:cNvSpPr/>
          <p:nvPr/>
        </p:nvSpPr>
        <p:spPr>
          <a:xfrm>
            <a:off x="0" y="6393575"/>
            <a:ext cx="9144000" cy="4644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" name="Grafik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0472" y="6618715"/>
            <a:ext cx="216024" cy="210606"/>
          </a:xfrm>
          <a:prstGeom prst="rect">
            <a:avLst/>
          </a:prstGeom>
        </p:spPr>
      </p:pic>
      <p:sp>
        <p:nvSpPr>
          <p:cNvPr id="17" name="Rechteck 16"/>
          <p:cNvSpPr/>
          <p:nvPr/>
        </p:nvSpPr>
        <p:spPr>
          <a:xfrm>
            <a:off x="0" y="0"/>
            <a:ext cx="9144000" cy="6540797"/>
          </a:xfrm>
          <a:prstGeom prst="rect">
            <a:avLst/>
          </a:prstGeom>
          <a:solidFill>
            <a:srgbClr val="011F5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888" y="188640"/>
            <a:ext cx="2160240" cy="2160416"/>
          </a:xfrm>
          <a:prstGeom prst="rect">
            <a:avLst/>
          </a:prstGeom>
        </p:spPr>
      </p:pic>
      <p:sp>
        <p:nvSpPr>
          <p:cNvPr id="4" name="Titel 1"/>
          <p:cNvSpPr txBox="1">
            <a:spLocks/>
          </p:cNvSpPr>
          <p:nvPr/>
        </p:nvSpPr>
        <p:spPr>
          <a:xfrm>
            <a:off x="755576" y="2925032"/>
            <a:ext cx="7704856" cy="208814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</a:pPr>
            <a:r>
              <a:rPr lang="en-US" sz="3600" dirty="0">
                <a:solidFill>
                  <a:schemeClr val="bg1"/>
                </a:solidFill>
                <a:effectLst/>
                <a:latin typeface="+mn-lt"/>
              </a:rPr>
              <a:t>Build an immutable application infrastructure with Nano Server, PowerShell DSC, and the</a:t>
            </a:r>
          </a:p>
          <a:p>
            <a:pPr algn="ctr" fontAlgn="auto">
              <a:spcAft>
                <a:spcPts val="0"/>
              </a:spcAft>
            </a:pPr>
            <a:r>
              <a:rPr lang="en-US" sz="3600" dirty="0">
                <a:solidFill>
                  <a:schemeClr val="bg1"/>
                </a:solidFill>
                <a:effectLst/>
                <a:latin typeface="+mn-lt"/>
              </a:rPr>
              <a:t>release pipeline </a:t>
            </a:r>
            <a:endParaRPr lang="de-DE" sz="3600" dirty="0"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5" name="Titel 1"/>
          <p:cNvSpPr txBox="1">
            <a:spLocks/>
          </p:cNvSpPr>
          <p:nvPr/>
        </p:nvSpPr>
        <p:spPr>
          <a:xfrm>
            <a:off x="971600" y="5589240"/>
            <a:ext cx="7772400" cy="36004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</a:pPr>
            <a:r>
              <a:rPr lang="de-DE" sz="2400" dirty="0">
                <a:solidFill>
                  <a:schemeClr val="bg1"/>
                </a:solidFill>
                <a:effectLst/>
                <a:latin typeface="+mn-lt"/>
              </a:rPr>
              <a:t>Ravikanth Chaganti</a:t>
            </a:r>
          </a:p>
        </p:txBody>
      </p:sp>
      <p:sp>
        <p:nvSpPr>
          <p:cNvPr id="7" name="Titel 1"/>
          <p:cNvSpPr txBox="1">
            <a:spLocks/>
          </p:cNvSpPr>
          <p:nvPr/>
        </p:nvSpPr>
        <p:spPr>
          <a:xfrm>
            <a:off x="4355976" y="1922037"/>
            <a:ext cx="643878" cy="36004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</a:pPr>
            <a:r>
              <a:rPr lang="de-DE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2017</a:t>
            </a:r>
            <a:endParaRPr lang="de-DE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4358" y="6631618"/>
            <a:ext cx="1274481" cy="184800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222" y="6640190"/>
            <a:ext cx="502533" cy="167657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296" y="6490644"/>
            <a:ext cx="1048245" cy="466748"/>
          </a:xfrm>
          <a:prstGeom prst="rect">
            <a:avLst/>
          </a:prstGeom>
        </p:spPr>
      </p:pic>
      <p:pic>
        <p:nvPicPr>
          <p:cNvPr id="15" name="Grafik 1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6380" y="6504881"/>
            <a:ext cx="876550" cy="438275"/>
          </a:xfrm>
          <a:prstGeom prst="rect">
            <a:avLst/>
          </a:prstGeom>
        </p:spPr>
      </p:pic>
      <p:pic>
        <p:nvPicPr>
          <p:cNvPr id="19" name="Grafik 1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9082" y="6663423"/>
            <a:ext cx="787735" cy="121190"/>
          </a:xfrm>
          <a:prstGeom prst="rect">
            <a:avLst/>
          </a:prstGeom>
        </p:spPr>
      </p:pic>
      <p:sp>
        <p:nvSpPr>
          <p:cNvPr id="14" name="Rechteck 13"/>
          <p:cNvSpPr/>
          <p:nvPr/>
        </p:nvSpPr>
        <p:spPr>
          <a:xfrm>
            <a:off x="0" y="6393575"/>
            <a:ext cx="9144000" cy="4644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Rechteck 1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11F5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Titel 1"/>
          <p:cNvSpPr txBox="1">
            <a:spLocks/>
          </p:cNvSpPr>
          <p:nvPr/>
        </p:nvSpPr>
        <p:spPr>
          <a:xfrm>
            <a:off x="681471" y="2410824"/>
            <a:ext cx="7704856" cy="174691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</a:pPr>
            <a:r>
              <a:rPr lang="en-US" sz="3600" dirty="0">
                <a:solidFill>
                  <a:schemeClr val="bg1"/>
                </a:solidFill>
                <a:effectLst/>
                <a:latin typeface="+mn-lt"/>
              </a:rPr>
              <a:t>Hybrid Lab Automation</a:t>
            </a:r>
            <a:endParaRPr lang="de-DE" sz="3600" dirty="0"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2" name="Titel 1"/>
          <p:cNvSpPr txBox="1">
            <a:spLocks/>
          </p:cNvSpPr>
          <p:nvPr/>
        </p:nvSpPr>
        <p:spPr>
          <a:xfrm>
            <a:off x="755576" y="3356991"/>
            <a:ext cx="7772400" cy="337244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  <a:effectLst/>
              <a:latin typeface="+mn-lt"/>
            </a:endParaRPr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912" y="481052"/>
            <a:ext cx="1537311" cy="134159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FE7198C-2E3D-4F1B-B0A3-163C5C7709A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616" y="3195807"/>
            <a:ext cx="8028384" cy="3445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4262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0" y="908720"/>
            <a:ext cx="9144000" cy="792088"/>
          </a:xfrm>
          <a:prstGeom prst="rect">
            <a:avLst/>
          </a:prstGeom>
        </p:spPr>
        <p:txBody>
          <a:bodyPr/>
          <a:lstStyle/>
          <a:p>
            <a:r>
              <a:rPr lang="de-DE" dirty="0"/>
              <a:t>Summary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Easily test hybrid scenarios</a:t>
            </a:r>
          </a:p>
          <a:p>
            <a:r>
              <a:rPr lang="en-US" dirty="0"/>
              <a:t>Generate consistent environments every time</a:t>
            </a:r>
          </a:p>
          <a:p>
            <a:r>
              <a:rPr lang="en-US" dirty="0"/>
              <a:t>Help is always welcome! </a:t>
            </a:r>
          </a:p>
          <a:p>
            <a:r>
              <a:rPr lang="en-US" dirty="0"/>
              <a:t>Get AutomatedLab and contribute:</a:t>
            </a:r>
            <a:br>
              <a:rPr lang="en-US" dirty="0"/>
            </a:br>
            <a:r>
              <a:rPr lang="en-US" dirty="0"/>
              <a:t>https://aka.ms/AutomatedLab/AutomatedLab </a:t>
            </a:r>
          </a:p>
        </p:txBody>
      </p:sp>
    </p:spTree>
    <p:extLst>
      <p:ext uri="{BB962C8B-B14F-4D97-AF65-F5344CB8AC3E}">
        <p14:creationId xmlns:p14="http://schemas.microsoft.com/office/powerpoint/2010/main" val="3109724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Now</a:t>
            </a:r>
            <a:r>
              <a:rPr lang="de-DE" dirty="0"/>
              <a:t>: 15 min break</a:t>
            </a:r>
          </a:p>
          <a:p>
            <a:endParaRPr lang="de-DE" dirty="0"/>
          </a:p>
          <a:p>
            <a:r>
              <a:rPr lang="de-DE" dirty="0"/>
              <a:t>Grab a </a:t>
            </a:r>
            <a:r>
              <a:rPr lang="de-DE" dirty="0" err="1"/>
              <a:t>coffee</a:t>
            </a:r>
            <a:endParaRPr lang="de-DE" dirty="0"/>
          </a:p>
          <a:p>
            <a:r>
              <a:rPr lang="de-DE" dirty="0" err="1"/>
              <a:t>Stay</a:t>
            </a:r>
            <a:r>
              <a:rPr lang="de-DE" dirty="0"/>
              <a:t> </a:t>
            </a:r>
            <a:r>
              <a:rPr lang="de-DE" dirty="0" err="1"/>
              <a:t>here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enjoy</a:t>
            </a:r>
            <a:r>
              <a:rPr lang="de-DE" dirty="0"/>
              <a:t> </a:t>
            </a:r>
            <a:r>
              <a:rPr lang="de-DE" dirty="0" err="1"/>
              <a:t>next</a:t>
            </a:r>
            <a:r>
              <a:rPr lang="de-DE" dirty="0"/>
              <a:t> </a:t>
            </a:r>
            <a:r>
              <a:rPr lang="de-DE" dirty="0" err="1"/>
              <a:t>presentation</a:t>
            </a:r>
            <a:endParaRPr lang="de-DE" dirty="0"/>
          </a:p>
          <a:p>
            <a:r>
              <a:rPr lang="de-DE" dirty="0"/>
              <a:t>Change </a:t>
            </a:r>
            <a:r>
              <a:rPr lang="de-DE" dirty="0" err="1"/>
              <a:t>track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switch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another</a:t>
            </a:r>
            <a:r>
              <a:rPr lang="de-DE" dirty="0"/>
              <a:t> </a:t>
            </a:r>
            <a:r>
              <a:rPr lang="de-DE" dirty="0" err="1"/>
              <a:t>room</a:t>
            </a:r>
            <a:endParaRPr lang="de-DE" dirty="0"/>
          </a:p>
          <a:p>
            <a:endParaRPr lang="de-DE" dirty="0"/>
          </a:p>
          <a:p>
            <a:r>
              <a:rPr lang="de-DE" dirty="0" err="1"/>
              <a:t>Ask</a:t>
            </a:r>
            <a:r>
              <a:rPr lang="de-DE" dirty="0"/>
              <a:t> </a:t>
            </a:r>
            <a:r>
              <a:rPr lang="de-DE" dirty="0" err="1"/>
              <a:t>me</a:t>
            </a:r>
            <a:r>
              <a:rPr lang="de-DE" dirty="0"/>
              <a:t> </a:t>
            </a:r>
            <a:r>
              <a:rPr lang="de-DE" dirty="0" err="1"/>
              <a:t>questions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meet</a:t>
            </a:r>
            <a:r>
              <a:rPr lang="de-DE" dirty="0"/>
              <a:t> </a:t>
            </a:r>
            <a:r>
              <a:rPr lang="de-DE" dirty="0" err="1"/>
              <a:t>me</a:t>
            </a:r>
            <a:r>
              <a:rPr lang="de-DE" dirty="0"/>
              <a:t> in a </a:t>
            </a:r>
            <a:r>
              <a:rPr lang="de-DE" dirty="0" err="1"/>
              <a:t>breakout</a:t>
            </a:r>
            <a:r>
              <a:rPr lang="de-DE" dirty="0"/>
              <a:t> </a:t>
            </a:r>
            <a:r>
              <a:rPr lang="de-DE" dirty="0" err="1"/>
              <a:t>session</a:t>
            </a:r>
            <a:r>
              <a:rPr lang="de-DE" dirty="0"/>
              <a:t> </a:t>
            </a:r>
            <a:r>
              <a:rPr lang="de-DE" dirty="0" err="1"/>
              <a:t>room</a:t>
            </a:r>
            <a:r>
              <a:rPr lang="de-DE" dirty="0"/>
              <a:t> </a:t>
            </a:r>
            <a:r>
              <a:rPr lang="de-DE" dirty="0" err="1"/>
              <a:t>afterwards</a:t>
            </a:r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Next Steps</a:t>
            </a:r>
          </a:p>
        </p:txBody>
      </p:sp>
    </p:spTree>
    <p:extLst>
      <p:ext uri="{BB962C8B-B14F-4D97-AF65-F5344CB8AC3E}">
        <p14:creationId xmlns:p14="http://schemas.microsoft.com/office/powerpoint/2010/main" val="3397310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Questions</a:t>
            </a:r>
            <a:r>
              <a:rPr lang="de-DE" dirty="0"/>
              <a:t>?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84402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1" indent="0">
              <a:buNone/>
            </a:pPr>
            <a:r>
              <a:rPr lang="de-DE" dirty="0"/>
              <a:t>PS C:\Users\japete&gt; </a:t>
            </a:r>
            <a:r>
              <a:rPr lang="de-DE" dirty="0" err="1"/>
              <a:t>Get-Introduction</a:t>
            </a:r>
            <a:endParaRPr lang="de-DE" dirty="0"/>
          </a:p>
          <a:p>
            <a:pPr marL="457200" lvl="1" indent="0">
              <a:buNone/>
            </a:pPr>
            <a:endParaRPr lang="de-DE" dirty="0"/>
          </a:p>
          <a:p>
            <a:pPr marL="457200" lvl="1" indent="0">
              <a:buNone/>
            </a:pPr>
            <a:endParaRPr lang="de-DE" dirty="0"/>
          </a:p>
          <a:p>
            <a:pPr marL="457200" lvl="1" indent="0">
              <a:buNone/>
            </a:pPr>
            <a:r>
              <a:rPr lang="de-DE" dirty="0"/>
              <a:t>Name			: Jan-Hendrik Peters</a:t>
            </a:r>
          </a:p>
          <a:p>
            <a:pPr marL="457200" lvl="1" indent="0">
              <a:buNone/>
            </a:pPr>
            <a:r>
              <a:rPr lang="de-DE" dirty="0"/>
              <a:t>Born				: 1987-01-24</a:t>
            </a:r>
          </a:p>
          <a:p>
            <a:pPr marL="457200" lvl="1" indent="0">
              <a:buNone/>
            </a:pPr>
            <a:r>
              <a:rPr lang="de-DE" dirty="0"/>
              <a:t>Profession		: Premier Field Engineer @ Microsoft Germany</a:t>
            </a:r>
          </a:p>
          <a:p>
            <a:pPr marL="457200" lvl="1" indent="0">
              <a:buNone/>
            </a:pPr>
            <a:r>
              <a:rPr lang="de-DE" dirty="0" err="1"/>
              <a:t>Years</a:t>
            </a:r>
            <a:r>
              <a:rPr lang="de-DE" dirty="0"/>
              <a:t> in </a:t>
            </a:r>
            <a:r>
              <a:rPr lang="de-DE" dirty="0" err="1"/>
              <a:t>field</a:t>
            </a:r>
            <a:r>
              <a:rPr lang="de-DE" dirty="0"/>
              <a:t>		: 8</a:t>
            </a:r>
          </a:p>
          <a:p>
            <a:pPr marL="457200" lvl="1" indent="0">
              <a:buNone/>
            </a:pPr>
            <a:r>
              <a:rPr lang="de-DE" dirty="0"/>
              <a:t>Technologies	: {PowerShell, </a:t>
            </a:r>
            <a:r>
              <a:rPr lang="de-DE" dirty="0" err="1"/>
              <a:t>DevOps</a:t>
            </a:r>
            <a:r>
              <a:rPr lang="de-DE" dirty="0"/>
              <a:t>, DSC, </a:t>
            </a:r>
            <a:r>
              <a:rPr lang="de-DE" dirty="0" err="1"/>
              <a:t>Active</a:t>
            </a:r>
            <a:r>
              <a:rPr lang="de-DE" dirty="0"/>
              <a:t> Directory}</a:t>
            </a:r>
          </a:p>
          <a:p>
            <a:pPr marL="457200" lvl="1" indent="0">
              <a:buNone/>
            </a:pPr>
            <a:r>
              <a:rPr lang="de-DE" dirty="0"/>
              <a:t>Hobbies        		: {</a:t>
            </a:r>
            <a:r>
              <a:rPr lang="de-DE" dirty="0" err="1"/>
              <a:t>Travelling</a:t>
            </a:r>
            <a:r>
              <a:rPr lang="de-DE" dirty="0"/>
              <a:t>, </a:t>
            </a:r>
            <a:r>
              <a:rPr lang="de-DE" dirty="0" err="1"/>
              <a:t>Brewing</a:t>
            </a:r>
            <a:r>
              <a:rPr lang="de-DE" dirty="0"/>
              <a:t>, Coding, </a:t>
            </a:r>
            <a:r>
              <a:rPr lang="de-DE" dirty="0" err="1"/>
              <a:t>Hiking</a:t>
            </a:r>
            <a:r>
              <a:rPr lang="de-DE" dirty="0"/>
              <a:t>}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about_Author</a:t>
            </a:r>
          </a:p>
        </p:txBody>
      </p:sp>
    </p:spTree>
    <p:extLst>
      <p:ext uri="{BB962C8B-B14F-4D97-AF65-F5344CB8AC3E}">
        <p14:creationId xmlns:p14="http://schemas.microsoft.com/office/powerpoint/2010/main" val="1783199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1" indent="0">
              <a:buNone/>
            </a:pPr>
            <a:r>
              <a:rPr lang="en-US" dirty="0"/>
              <a:t>PS C:\Users\raandree&gt; Get-Introduction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Name					: Raimund Andrée</a:t>
            </a:r>
          </a:p>
          <a:p>
            <a:pPr marL="457200" lvl="1" indent="0">
              <a:buNone/>
            </a:pPr>
            <a:r>
              <a:rPr lang="en-US" dirty="0"/>
              <a:t>Born					: 1978-07-31</a:t>
            </a:r>
          </a:p>
          <a:p>
            <a:pPr marL="457200" lvl="1" indent="0">
              <a:buNone/>
            </a:pPr>
            <a:r>
              <a:rPr lang="en-US" dirty="0"/>
              <a:t>Profession			: PFE @ Microsoft Germany</a:t>
            </a:r>
          </a:p>
          <a:p>
            <a:pPr marL="457200" lvl="1" indent="0">
              <a:buNone/>
            </a:pPr>
            <a:r>
              <a:rPr lang="en-US" dirty="0"/>
              <a:t>Years in Field	: 23</a:t>
            </a:r>
          </a:p>
          <a:p>
            <a:pPr marL="457200" lvl="1" indent="0">
              <a:buNone/>
            </a:pPr>
            <a:r>
              <a:rPr lang="en-US" dirty="0"/>
              <a:t>Technologies	: {PowerShell, DevOps, DSC, Active 									Directory}</a:t>
            </a:r>
          </a:p>
          <a:p>
            <a:pPr marL="457200" lvl="1" indent="0">
              <a:buNone/>
            </a:pPr>
            <a:r>
              <a:rPr lang="en-US" dirty="0"/>
              <a:t>Hobbies        : {Travelling to high so called											risk countries, Coding, Hiking}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about_Author</a:t>
            </a:r>
          </a:p>
        </p:txBody>
      </p:sp>
    </p:spTree>
    <p:extLst>
      <p:ext uri="{BB962C8B-B14F-4D97-AF65-F5344CB8AC3E}">
        <p14:creationId xmlns:p14="http://schemas.microsoft.com/office/powerpoint/2010/main" val="4000540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/>
          <p:cNvSpPr/>
          <p:nvPr/>
        </p:nvSpPr>
        <p:spPr>
          <a:xfrm>
            <a:off x="0" y="6393575"/>
            <a:ext cx="9144000" cy="4644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" name="Grafik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0472" y="6618715"/>
            <a:ext cx="216024" cy="210606"/>
          </a:xfrm>
          <a:prstGeom prst="rect">
            <a:avLst/>
          </a:prstGeom>
        </p:spPr>
      </p:pic>
      <p:sp>
        <p:nvSpPr>
          <p:cNvPr id="17" name="Rechteck 16"/>
          <p:cNvSpPr/>
          <p:nvPr/>
        </p:nvSpPr>
        <p:spPr>
          <a:xfrm>
            <a:off x="0" y="0"/>
            <a:ext cx="9144000" cy="6540797"/>
          </a:xfrm>
          <a:prstGeom prst="rect">
            <a:avLst/>
          </a:prstGeom>
          <a:solidFill>
            <a:srgbClr val="011F5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888" y="188640"/>
            <a:ext cx="2160240" cy="2160416"/>
          </a:xfrm>
          <a:prstGeom prst="rect">
            <a:avLst/>
          </a:prstGeom>
        </p:spPr>
      </p:pic>
      <p:sp>
        <p:nvSpPr>
          <p:cNvPr id="4" name="Titel 1"/>
          <p:cNvSpPr txBox="1">
            <a:spLocks/>
          </p:cNvSpPr>
          <p:nvPr/>
        </p:nvSpPr>
        <p:spPr>
          <a:xfrm>
            <a:off x="755576" y="2925032"/>
            <a:ext cx="7704856" cy="208814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</a:pPr>
            <a:r>
              <a:rPr lang="en-US" sz="3600" dirty="0">
                <a:solidFill>
                  <a:schemeClr val="bg1"/>
                </a:solidFill>
                <a:effectLst/>
                <a:latin typeface="+mn-lt"/>
              </a:rPr>
              <a:t>Build an immutable application infrastructure with Nano Server, PowerShell DSC, and the</a:t>
            </a:r>
          </a:p>
          <a:p>
            <a:pPr algn="ctr" fontAlgn="auto">
              <a:spcAft>
                <a:spcPts val="0"/>
              </a:spcAft>
            </a:pPr>
            <a:r>
              <a:rPr lang="en-US" sz="3600" dirty="0">
                <a:solidFill>
                  <a:schemeClr val="bg1"/>
                </a:solidFill>
                <a:effectLst/>
                <a:latin typeface="+mn-lt"/>
              </a:rPr>
              <a:t>release pipeline </a:t>
            </a:r>
            <a:endParaRPr lang="de-DE" sz="3600" dirty="0"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5" name="Titel 1"/>
          <p:cNvSpPr txBox="1">
            <a:spLocks/>
          </p:cNvSpPr>
          <p:nvPr/>
        </p:nvSpPr>
        <p:spPr>
          <a:xfrm>
            <a:off x="971600" y="5589240"/>
            <a:ext cx="7772400" cy="36004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</a:pPr>
            <a:r>
              <a:rPr lang="de-DE" sz="2400" dirty="0">
                <a:solidFill>
                  <a:schemeClr val="bg1"/>
                </a:solidFill>
                <a:effectLst/>
                <a:latin typeface="+mn-lt"/>
              </a:rPr>
              <a:t>Ravikanth Chaganti</a:t>
            </a:r>
          </a:p>
        </p:txBody>
      </p:sp>
      <p:sp>
        <p:nvSpPr>
          <p:cNvPr id="7" name="Titel 1"/>
          <p:cNvSpPr txBox="1">
            <a:spLocks/>
          </p:cNvSpPr>
          <p:nvPr/>
        </p:nvSpPr>
        <p:spPr>
          <a:xfrm>
            <a:off x="4355976" y="1922037"/>
            <a:ext cx="643878" cy="36004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</a:pPr>
            <a:r>
              <a:rPr lang="de-DE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2017</a:t>
            </a:r>
            <a:endParaRPr lang="de-DE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4358" y="6631618"/>
            <a:ext cx="1274481" cy="184800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222" y="6640190"/>
            <a:ext cx="502533" cy="167657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296" y="6490644"/>
            <a:ext cx="1048245" cy="466748"/>
          </a:xfrm>
          <a:prstGeom prst="rect">
            <a:avLst/>
          </a:prstGeom>
        </p:spPr>
      </p:pic>
      <p:pic>
        <p:nvPicPr>
          <p:cNvPr id="15" name="Grafik 1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6380" y="6504881"/>
            <a:ext cx="876550" cy="438275"/>
          </a:xfrm>
          <a:prstGeom prst="rect">
            <a:avLst/>
          </a:prstGeom>
        </p:spPr>
      </p:pic>
      <p:pic>
        <p:nvPicPr>
          <p:cNvPr id="19" name="Grafik 1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9082" y="6663423"/>
            <a:ext cx="787735" cy="121190"/>
          </a:xfrm>
          <a:prstGeom prst="rect">
            <a:avLst/>
          </a:prstGeom>
        </p:spPr>
      </p:pic>
      <p:sp>
        <p:nvSpPr>
          <p:cNvPr id="14" name="Rechteck 13"/>
          <p:cNvSpPr/>
          <p:nvPr/>
        </p:nvSpPr>
        <p:spPr>
          <a:xfrm>
            <a:off x="0" y="6393575"/>
            <a:ext cx="9144000" cy="4644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Rechteck 1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11F5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Titel 1"/>
          <p:cNvSpPr txBox="1">
            <a:spLocks/>
          </p:cNvSpPr>
          <p:nvPr/>
        </p:nvSpPr>
        <p:spPr>
          <a:xfrm>
            <a:off x="681471" y="2410824"/>
            <a:ext cx="7704856" cy="174691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</a:pPr>
            <a:r>
              <a:rPr lang="en-US" sz="3600" dirty="0">
                <a:solidFill>
                  <a:schemeClr val="bg1"/>
                </a:solidFill>
                <a:effectLst/>
                <a:latin typeface="+mn-lt"/>
              </a:rPr>
              <a:t>Hands-On JEA</a:t>
            </a:r>
            <a:endParaRPr lang="de-DE" sz="3600" dirty="0"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2" name="Titel 1"/>
          <p:cNvSpPr txBox="1">
            <a:spLocks/>
          </p:cNvSpPr>
          <p:nvPr/>
        </p:nvSpPr>
        <p:spPr>
          <a:xfrm>
            <a:off x="755576" y="3356991"/>
            <a:ext cx="7772400" cy="337244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</a:pPr>
            <a:r>
              <a:rPr lang="en-US" sz="2400" dirty="0">
                <a:solidFill>
                  <a:schemeClr val="bg1"/>
                </a:solidFill>
                <a:effectLst/>
                <a:latin typeface="+mn-lt"/>
              </a:rPr>
              <a:t>We want to give you the chance to introduce and advertise yourself. Use the space inside this text box with a bio, picture, personal email, as you like.</a:t>
            </a:r>
          </a:p>
          <a:p>
            <a:pPr algn="ctr" fontAlgn="auto">
              <a:spcAft>
                <a:spcPts val="0"/>
              </a:spcAft>
            </a:pPr>
            <a:endParaRPr lang="en-US" sz="2400" dirty="0">
              <a:solidFill>
                <a:schemeClr val="bg1"/>
              </a:solidFill>
              <a:effectLst/>
              <a:latin typeface="+mn-lt"/>
            </a:endParaRPr>
          </a:p>
          <a:p>
            <a:pPr algn="ctr" fontAlgn="auto">
              <a:spcAft>
                <a:spcPts val="0"/>
              </a:spcAft>
            </a:pPr>
            <a:r>
              <a:rPr lang="en-US" sz="2400" dirty="0">
                <a:solidFill>
                  <a:schemeClr val="bg1"/>
                </a:solidFill>
                <a:effectLst/>
                <a:latin typeface="+mn-lt"/>
              </a:rPr>
              <a:t>This is strictly personal, do not abuse as free advertisement for your employer or other 3</a:t>
            </a:r>
            <a:r>
              <a:rPr lang="en-US" sz="2400" baseline="30000" dirty="0">
                <a:solidFill>
                  <a:schemeClr val="bg1"/>
                </a:solidFill>
                <a:effectLst/>
                <a:latin typeface="+mn-lt"/>
              </a:rPr>
              <a:t>rd</a:t>
            </a:r>
            <a:r>
              <a:rPr lang="en-US" sz="2400" dirty="0">
                <a:solidFill>
                  <a:schemeClr val="bg1"/>
                </a:solidFill>
                <a:effectLst/>
                <a:latin typeface="+mn-lt"/>
              </a:rPr>
              <a:t> party.</a:t>
            </a:r>
          </a:p>
          <a:p>
            <a:pPr algn="ctr" fontAlgn="auto">
              <a:spcAft>
                <a:spcPts val="0"/>
              </a:spcAft>
            </a:pPr>
            <a:endParaRPr lang="de-DE" sz="2400" dirty="0">
              <a:solidFill>
                <a:schemeClr val="bg1"/>
              </a:solidFill>
              <a:effectLst/>
              <a:latin typeface="+mn-lt"/>
            </a:endParaRPr>
          </a:p>
          <a:p>
            <a:pPr algn="ctr" fontAlgn="auto">
              <a:spcAft>
                <a:spcPts val="0"/>
              </a:spcAft>
            </a:pPr>
            <a:r>
              <a:rPr lang="de-DE" sz="1800" dirty="0" err="1">
                <a:solidFill>
                  <a:schemeClr val="bg1"/>
                </a:solidFill>
                <a:effectLst/>
                <a:latin typeface="+mn-lt"/>
              </a:rPr>
              <a:t>While</a:t>
            </a:r>
            <a:r>
              <a:rPr lang="de-DE" sz="1800" dirty="0">
                <a:solidFill>
                  <a:schemeClr val="bg1"/>
                </a:solidFill>
                <a:effectLst/>
                <a:latin typeface="+mn-lt"/>
              </a:rPr>
              <a:t> </a:t>
            </a:r>
            <a:r>
              <a:rPr lang="de-DE" sz="1800" dirty="0" err="1">
                <a:solidFill>
                  <a:schemeClr val="bg1"/>
                </a:solidFill>
                <a:effectLst/>
                <a:latin typeface="+mn-lt"/>
              </a:rPr>
              <a:t>you</a:t>
            </a:r>
            <a:r>
              <a:rPr lang="de-DE" sz="1800" dirty="0">
                <a:solidFill>
                  <a:schemeClr val="bg1"/>
                </a:solidFill>
                <a:effectLst/>
                <a:latin typeface="+mn-lt"/>
              </a:rPr>
              <a:t> </a:t>
            </a:r>
            <a:r>
              <a:rPr lang="de-DE" sz="1800" dirty="0" err="1">
                <a:solidFill>
                  <a:schemeClr val="bg1"/>
                </a:solidFill>
                <a:effectLst/>
                <a:latin typeface="+mn-lt"/>
              </a:rPr>
              <a:t>can</a:t>
            </a:r>
            <a:r>
              <a:rPr lang="de-DE" sz="1800" dirty="0">
                <a:solidFill>
                  <a:schemeClr val="bg1"/>
                </a:solidFill>
                <a:effectLst/>
                <a:latin typeface="+mn-lt"/>
              </a:rPr>
              <a:t> </a:t>
            </a:r>
            <a:r>
              <a:rPr lang="de-DE" sz="1800" dirty="0" err="1">
                <a:solidFill>
                  <a:schemeClr val="bg1"/>
                </a:solidFill>
                <a:effectLst/>
                <a:latin typeface="+mn-lt"/>
              </a:rPr>
              <a:t>say</a:t>
            </a:r>
            <a:r>
              <a:rPr lang="de-DE" sz="1800" dirty="0">
                <a:solidFill>
                  <a:schemeClr val="bg1"/>
                </a:solidFill>
                <a:effectLst/>
                <a:latin typeface="+mn-lt"/>
              </a:rPr>
              <a:t> </a:t>
            </a:r>
            <a:r>
              <a:rPr lang="de-DE" sz="1800" dirty="0" err="1">
                <a:solidFill>
                  <a:schemeClr val="bg1"/>
                </a:solidFill>
                <a:effectLst/>
                <a:latin typeface="+mn-lt"/>
              </a:rPr>
              <a:t>that</a:t>
            </a:r>
            <a:r>
              <a:rPr lang="de-DE" sz="1800" dirty="0">
                <a:solidFill>
                  <a:schemeClr val="bg1"/>
                </a:solidFill>
                <a:effectLst/>
                <a:latin typeface="+mn-lt"/>
              </a:rPr>
              <a:t> </a:t>
            </a:r>
            <a:r>
              <a:rPr lang="de-DE" sz="1800" dirty="0" err="1">
                <a:solidFill>
                  <a:schemeClr val="bg1"/>
                </a:solidFill>
                <a:effectLst/>
                <a:latin typeface="+mn-lt"/>
              </a:rPr>
              <a:t>you</a:t>
            </a:r>
            <a:r>
              <a:rPr lang="de-DE" sz="1800" dirty="0">
                <a:solidFill>
                  <a:schemeClr val="bg1"/>
                </a:solidFill>
                <a:effectLst/>
                <a:latin typeface="+mn-lt"/>
              </a:rPr>
              <a:t> </a:t>
            </a:r>
            <a:r>
              <a:rPr lang="de-DE" sz="1800" dirty="0" err="1">
                <a:solidFill>
                  <a:schemeClr val="bg1"/>
                </a:solidFill>
                <a:effectLst/>
                <a:latin typeface="+mn-lt"/>
              </a:rPr>
              <a:t>are</a:t>
            </a:r>
            <a:r>
              <a:rPr lang="de-DE" sz="1800" dirty="0">
                <a:solidFill>
                  <a:schemeClr val="bg1"/>
                </a:solidFill>
                <a:effectLst/>
                <a:latin typeface="+mn-lt"/>
              </a:rPr>
              <a:t> </a:t>
            </a:r>
            <a:r>
              <a:rPr lang="de-DE" sz="1800" dirty="0" err="1">
                <a:solidFill>
                  <a:schemeClr val="bg1"/>
                </a:solidFill>
                <a:effectLst/>
                <a:latin typeface="+mn-lt"/>
              </a:rPr>
              <a:t>working</a:t>
            </a:r>
            <a:r>
              <a:rPr lang="de-DE" sz="1800" dirty="0">
                <a:solidFill>
                  <a:schemeClr val="bg1"/>
                </a:solidFill>
                <a:effectLst/>
                <a:latin typeface="+mn-lt"/>
              </a:rPr>
              <a:t> </a:t>
            </a:r>
            <a:r>
              <a:rPr lang="de-DE" sz="1800" dirty="0" err="1">
                <a:solidFill>
                  <a:schemeClr val="bg1"/>
                </a:solidFill>
                <a:effectLst/>
                <a:latin typeface="+mn-lt"/>
              </a:rPr>
              <a:t>for</a:t>
            </a:r>
            <a:r>
              <a:rPr lang="de-DE" sz="1800" dirty="0">
                <a:solidFill>
                  <a:schemeClr val="bg1"/>
                </a:solidFill>
                <a:effectLst/>
                <a:latin typeface="+mn-lt"/>
              </a:rPr>
              <a:t> </a:t>
            </a:r>
            <a:r>
              <a:rPr lang="de-DE" sz="1800" dirty="0" err="1">
                <a:solidFill>
                  <a:schemeClr val="bg1"/>
                </a:solidFill>
                <a:effectLst/>
                <a:latin typeface="+mn-lt"/>
              </a:rPr>
              <a:t>company</a:t>
            </a:r>
            <a:r>
              <a:rPr lang="de-DE" sz="1800" dirty="0">
                <a:solidFill>
                  <a:schemeClr val="bg1"/>
                </a:solidFill>
                <a:effectLst/>
                <a:latin typeface="+mn-lt"/>
              </a:rPr>
              <a:t> ABC, </a:t>
            </a:r>
            <a:r>
              <a:rPr lang="de-DE" sz="1800" dirty="0" err="1">
                <a:solidFill>
                  <a:schemeClr val="bg1"/>
                </a:solidFill>
                <a:effectLst/>
                <a:latin typeface="+mn-lt"/>
              </a:rPr>
              <a:t>you</a:t>
            </a:r>
            <a:r>
              <a:rPr lang="de-DE" sz="1800" dirty="0">
                <a:solidFill>
                  <a:schemeClr val="bg1"/>
                </a:solidFill>
                <a:effectLst/>
                <a:latin typeface="+mn-lt"/>
              </a:rPr>
              <a:t> </a:t>
            </a:r>
            <a:r>
              <a:rPr lang="de-DE" sz="1800" dirty="0" err="1">
                <a:solidFill>
                  <a:schemeClr val="bg1"/>
                </a:solidFill>
                <a:effectLst/>
                <a:latin typeface="+mn-lt"/>
              </a:rPr>
              <a:t>cannot</a:t>
            </a:r>
            <a:r>
              <a:rPr lang="de-DE" sz="1800" dirty="0">
                <a:solidFill>
                  <a:schemeClr val="bg1"/>
                </a:solidFill>
                <a:effectLst/>
                <a:latin typeface="+mn-lt"/>
              </a:rPr>
              <a:t> </a:t>
            </a:r>
            <a:r>
              <a:rPr lang="de-DE" sz="1800" dirty="0" err="1">
                <a:solidFill>
                  <a:schemeClr val="bg1"/>
                </a:solidFill>
                <a:effectLst/>
                <a:latin typeface="+mn-lt"/>
              </a:rPr>
              <a:t>say</a:t>
            </a:r>
            <a:r>
              <a:rPr lang="de-DE" sz="1800" dirty="0">
                <a:solidFill>
                  <a:schemeClr val="bg1"/>
                </a:solidFill>
                <a:effectLst/>
                <a:latin typeface="+mn-lt"/>
              </a:rPr>
              <a:t> </a:t>
            </a:r>
            <a:r>
              <a:rPr lang="de-DE" sz="1800" dirty="0" err="1">
                <a:solidFill>
                  <a:schemeClr val="bg1"/>
                </a:solidFill>
                <a:effectLst/>
                <a:latin typeface="+mn-lt"/>
              </a:rPr>
              <a:t>that</a:t>
            </a:r>
            <a:r>
              <a:rPr lang="de-DE" sz="1800" dirty="0">
                <a:solidFill>
                  <a:schemeClr val="bg1"/>
                </a:solidFill>
                <a:effectLst/>
                <a:latin typeface="+mn-lt"/>
              </a:rPr>
              <a:t> ABC </a:t>
            </a:r>
            <a:r>
              <a:rPr lang="de-DE" sz="1800" dirty="0" err="1">
                <a:solidFill>
                  <a:schemeClr val="bg1"/>
                </a:solidFill>
                <a:effectLst/>
                <a:latin typeface="+mn-lt"/>
              </a:rPr>
              <a:t>is</a:t>
            </a:r>
            <a:r>
              <a:rPr lang="de-DE" sz="1800" dirty="0">
                <a:solidFill>
                  <a:schemeClr val="bg1"/>
                </a:solidFill>
                <a:effectLst/>
                <a:latin typeface="+mn-lt"/>
              </a:rPr>
              <a:t> a </a:t>
            </a:r>
            <a:r>
              <a:rPr lang="de-DE" sz="1800" dirty="0" err="1">
                <a:solidFill>
                  <a:schemeClr val="bg1"/>
                </a:solidFill>
                <a:effectLst/>
                <a:latin typeface="+mn-lt"/>
              </a:rPr>
              <a:t>wonderful</a:t>
            </a:r>
            <a:r>
              <a:rPr lang="de-DE" sz="1800" dirty="0">
                <a:solidFill>
                  <a:schemeClr val="bg1"/>
                </a:solidFill>
                <a:effectLst/>
                <a:latin typeface="+mn-lt"/>
              </a:rPr>
              <a:t> </a:t>
            </a:r>
            <a:r>
              <a:rPr lang="de-DE" sz="1800" dirty="0" err="1">
                <a:solidFill>
                  <a:schemeClr val="bg1"/>
                </a:solidFill>
                <a:effectLst/>
                <a:latin typeface="+mn-lt"/>
              </a:rPr>
              <a:t>company</a:t>
            </a:r>
            <a:r>
              <a:rPr lang="de-DE" sz="1800" dirty="0">
                <a:solidFill>
                  <a:schemeClr val="bg1"/>
                </a:solidFill>
                <a:effectLst/>
                <a:latin typeface="+mn-lt"/>
              </a:rPr>
              <a:t> </a:t>
            </a:r>
            <a:r>
              <a:rPr lang="de-DE" sz="1800" dirty="0" err="1">
                <a:solidFill>
                  <a:schemeClr val="bg1"/>
                </a:solidFill>
                <a:effectLst/>
                <a:latin typeface="+mn-lt"/>
              </a:rPr>
              <a:t>providing</a:t>
            </a:r>
            <a:r>
              <a:rPr lang="de-DE" sz="1800" dirty="0">
                <a:solidFill>
                  <a:schemeClr val="bg1"/>
                </a:solidFill>
                <a:effectLst/>
                <a:latin typeface="+mn-lt"/>
              </a:rPr>
              <a:t> </a:t>
            </a:r>
            <a:r>
              <a:rPr lang="de-DE" sz="1800" dirty="0" err="1">
                <a:solidFill>
                  <a:schemeClr val="bg1"/>
                </a:solidFill>
                <a:effectLst/>
                <a:latin typeface="+mn-lt"/>
              </a:rPr>
              <a:t>the</a:t>
            </a:r>
            <a:r>
              <a:rPr lang="de-DE" sz="1800" dirty="0">
                <a:solidFill>
                  <a:schemeClr val="bg1"/>
                </a:solidFill>
                <a:effectLst/>
                <a:latin typeface="+mn-lt"/>
              </a:rPr>
              <a:t> </a:t>
            </a:r>
            <a:r>
              <a:rPr lang="de-DE" sz="1800" dirty="0" err="1">
                <a:solidFill>
                  <a:schemeClr val="bg1"/>
                </a:solidFill>
                <a:effectLst/>
                <a:latin typeface="+mn-lt"/>
              </a:rPr>
              <a:t>worlds</a:t>
            </a:r>
            <a:r>
              <a:rPr lang="de-DE" sz="1800" dirty="0">
                <a:solidFill>
                  <a:schemeClr val="bg1"/>
                </a:solidFill>
                <a:effectLst/>
                <a:latin typeface="+mn-lt"/>
              </a:rPr>
              <a:t>‘ </a:t>
            </a:r>
            <a:r>
              <a:rPr lang="de-DE" sz="1800" dirty="0" err="1">
                <a:solidFill>
                  <a:schemeClr val="bg1"/>
                </a:solidFill>
                <a:effectLst/>
                <a:latin typeface="+mn-lt"/>
              </a:rPr>
              <a:t>best</a:t>
            </a:r>
            <a:r>
              <a:rPr lang="de-DE" sz="1800" dirty="0">
                <a:solidFill>
                  <a:schemeClr val="bg1"/>
                </a:solidFill>
                <a:effectLst/>
                <a:latin typeface="+mn-lt"/>
              </a:rPr>
              <a:t> </a:t>
            </a:r>
            <a:r>
              <a:rPr lang="de-DE" sz="1800" dirty="0" err="1">
                <a:solidFill>
                  <a:schemeClr val="bg1"/>
                </a:solidFill>
                <a:effectLst/>
                <a:latin typeface="+mn-lt"/>
              </a:rPr>
              <a:t>services</a:t>
            </a:r>
            <a:r>
              <a:rPr lang="de-DE" sz="1800" dirty="0">
                <a:solidFill>
                  <a:schemeClr val="bg1"/>
                </a:solidFill>
                <a:effectLst/>
                <a:latin typeface="+mn-lt"/>
              </a:rPr>
              <a:t> </a:t>
            </a:r>
            <a:r>
              <a:rPr lang="de-DE" sz="1800" dirty="0" err="1">
                <a:solidFill>
                  <a:schemeClr val="bg1"/>
                </a:solidFill>
                <a:effectLst/>
                <a:latin typeface="+mn-lt"/>
              </a:rPr>
              <a:t>for</a:t>
            </a:r>
            <a:r>
              <a:rPr lang="de-DE" sz="1800" dirty="0">
                <a:solidFill>
                  <a:schemeClr val="bg1"/>
                </a:solidFill>
                <a:effectLst/>
                <a:latin typeface="+mn-lt"/>
              </a:rPr>
              <a:t> XYZ. </a:t>
            </a:r>
            <a:r>
              <a:rPr lang="de-DE" sz="1800" dirty="0" err="1">
                <a:solidFill>
                  <a:schemeClr val="bg1"/>
                </a:solidFill>
                <a:effectLst/>
                <a:latin typeface="+mn-lt"/>
              </a:rPr>
              <a:t>While</a:t>
            </a:r>
            <a:r>
              <a:rPr lang="de-DE" sz="1800" dirty="0">
                <a:solidFill>
                  <a:schemeClr val="bg1"/>
                </a:solidFill>
                <a:effectLst/>
                <a:latin typeface="+mn-lt"/>
              </a:rPr>
              <a:t> </a:t>
            </a:r>
            <a:r>
              <a:rPr lang="de-DE" sz="1800" dirty="0" err="1">
                <a:solidFill>
                  <a:schemeClr val="bg1"/>
                </a:solidFill>
                <a:effectLst/>
                <a:latin typeface="+mn-lt"/>
              </a:rPr>
              <a:t>you</a:t>
            </a:r>
            <a:r>
              <a:rPr lang="de-DE" sz="1800" dirty="0">
                <a:solidFill>
                  <a:schemeClr val="bg1"/>
                </a:solidFill>
                <a:effectLst/>
                <a:latin typeface="+mn-lt"/>
              </a:rPr>
              <a:t> </a:t>
            </a:r>
            <a:r>
              <a:rPr lang="de-DE" sz="1800" dirty="0" err="1">
                <a:solidFill>
                  <a:schemeClr val="bg1"/>
                </a:solidFill>
                <a:effectLst/>
                <a:latin typeface="+mn-lt"/>
              </a:rPr>
              <a:t>can</a:t>
            </a:r>
            <a:r>
              <a:rPr lang="de-DE" sz="1800" dirty="0">
                <a:solidFill>
                  <a:schemeClr val="bg1"/>
                </a:solidFill>
                <a:effectLst/>
                <a:latin typeface="+mn-lt"/>
              </a:rPr>
              <a:t> </a:t>
            </a:r>
            <a:r>
              <a:rPr lang="de-DE" sz="1800" dirty="0" err="1">
                <a:solidFill>
                  <a:schemeClr val="bg1"/>
                </a:solidFill>
                <a:effectLst/>
                <a:latin typeface="+mn-lt"/>
              </a:rPr>
              <a:t>show</a:t>
            </a:r>
            <a:r>
              <a:rPr lang="de-DE" sz="1800" dirty="0">
                <a:solidFill>
                  <a:schemeClr val="bg1"/>
                </a:solidFill>
                <a:effectLst/>
                <a:latin typeface="+mn-lt"/>
              </a:rPr>
              <a:t> </a:t>
            </a:r>
            <a:r>
              <a:rPr lang="de-DE" sz="1800" dirty="0" err="1">
                <a:solidFill>
                  <a:schemeClr val="bg1"/>
                </a:solidFill>
                <a:effectLst/>
                <a:latin typeface="+mn-lt"/>
              </a:rPr>
              <a:t>your</a:t>
            </a:r>
            <a:r>
              <a:rPr lang="de-DE" sz="1800" dirty="0">
                <a:solidFill>
                  <a:schemeClr val="bg1"/>
                </a:solidFill>
                <a:effectLst/>
                <a:latin typeface="+mn-lt"/>
              </a:rPr>
              <a:t> email </a:t>
            </a:r>
            <a:r>
              <a:rPr lang="de-DE" sz="1800" dirty="0" err="1">
                <a:solidFill>
                  <a:schemeClr val="bg1"/>
                </a:solidFill>
                <a:effectLst/>
                <a:latin typeface="+mn-lt"/>
              </a:rPr>
              <a:t>address</a:t>
            </a:r>
            <a:r>
              <a:rPr lang="de-DE" sz="1800" dirty="0">
                <a:solidFill>
                  <a:schemeClr val="bg1"/>
                </a:solidFill>
                <a:effectLst/>
                <a:latin typeface="+mn-lt"/>
              </a:rPr>
              <a:t>, do not </a:t>
            </a:r>
            <a:r>
              <a:rPr lang="de-DE" sz="1800" dirty="0" err="1">
                <a:solidFill>
                  <a:schemeClr val="bg1"/>
                </a:solidFill>
                <a:effectLst/>
                <a:latin typeface="+mn-lt"/>
              </a:rPr>
              <a:t>use</a:t>
            </a:r>
            <a:r>
              <a:rPr lang="de-DE" sz="1800" dirty="0">
                <a:solidFill>
                  <a:schemeClr val="bg1"/>
                </a:solidFill>
                <a:effectLst/>
                <a:latin typeface="+mn-lt"/>
              </a:rPr>
              <a:t> a </a:t>
            </a:r>
            <a:r>
              <a:rPr lang="de-DE" sz="1800" dirty="0" err="1">
                <a:solidFill>
                  <a:schemeClr val="bg1"/>
                </a:solidFill>
                <a:effectLst/>
                <a:latin typeface="+mn-lt"/>
              </a:rPr>
              <a:t>company</a:t>
            </a:r>
            <a:r>
              <a:rPr lang="de-DE" sz="1800" dirty="0">
                <a:solidFill>
                  <a:schemeClr val="bg1"/>
                </a:solidFill>
                <a:effectLst/>
                <a:latin typeface="+mn-lt"/>
              </a:rPr>
              <a:t> </a:t>
            </a:r>
            <a:r>
              <a:rPr lang="de-DE" sz="1800" dirty="0" err="1">
                <a:solidFill>
                  <a:schemeClr val="bg1"/>
                </a:solidFill>
                <a:effectLst/>
                <a:latin typeface="+mn-lt"/>
              </a:rPr>
              <a:t>generic</a:t>
            </a:r>
            <a:r>
              <a:rPr lang="de-DE" sz="1800" dirty="0">
                <a:solidFill>
                  <a:schemeClr val="bg1"/>
                </a:solidFill>
                <a:effectLst/>
                <a:latin typeface="+mn-lt"/>
              </a:rPr>
              <a:t> email </a:t>
            </a:r>
            <a:r>
              <a:rPr lang="de-DE" sz="1800" dirty="0" err="1">
                <a:solidFill>
                  <a:schemeClr val="bg1"/>
                </a:solidFill>
                <a:effectLst/>
                <a:latin typeface="+mn-lt"/>
              </a:rPr>
              <a:t>address</a:t>
            </a:r>
            <a:r>
              <a:rPr lang="de-DE" sz="1800" dirty="0">
                <a:solidFill>
                  <a:schemeClr val="bg1"/>
                </a:solidFill>
                <a:effectLst/>
                <a:latin typeface="+mn-lt"/>
              </a:rPr>
              <a:t> like sales@xyz.com</a:t>
            </a:r>
            <a:endParaRPr lang="en-US" sz="1800" dirty="0">
              <a:solidFill>
                <a:schemeClr val="bg1"/>
              </a:solidFill>
              <a:effectLst/>
              <a:latin typeface="+mn-lt"/>
            </a:endParaRPr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912" y="481052"/>
            <a:ext cx="1537311" cy="134159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A5BE712-1C0A-47A9-803C-852DE5EF360E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471" y="3059061"/>
            <a:ext cx="7778961" cy="3662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6549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/>
          <p:cNvSpPr/>
          <p:nvPr/>
        </p:nvSpPr>
        <p:spPr>
          <a:xfrm>
            <a:off x="0" y="6393575"/>
            <a:ext cx="9144000" cy="4644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" name="Grafik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0472" y="6618715"/>
            <a:ext cx="216024" cy="210606"/>
          </a:xfrm>
          <a:prstGeom prst="rect">
            <a:avLst/>
          </a:prstGeom>
        </p:spPr>
      </p:pic>
      <p:sp>
        <p:nvSpPr>
          <p:cNvPr id="17" name="Rechteck 16"/>
          <p:cNvSpPr/>
          <p:nvPr/>
        </p:nvSpPr>
        <p:spPr>
          <a:xfrm>
            <a:off x="0" y="0"/>
            <a:ext cx="9144000" cy="6540797"/>
          </a:xfrm>
          <a:prstGeom prst="rect">
            <a:avLst/>
          </a:prstGeom>
          <a:solidFill>
            <a:srgbClr val="011F5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888" y="188640"/>
            <a:ext cx="2160240" cy="2160416"/>
          </a:xfrm>
          <a:prstGeom prst="rect">
            <a:avLst/>
          </a:prstGeom>
        </p:spPr>
      </p:pic>
      <p:sp>
        <p:nvSpPr>
          <p:cNvPr id="4" name="Titel 1"/>
          <p:cNvSpPr txBox="1">
            <a:spLocks/>
          </p:cNvSpPr>
          <p:nvPr/>
        </p:nvSpPr>
        <p:spPr>
          <a:xfrm>
            <a:off x="755576" y="2925032"/>
            <a:ext cx="7704856" cy="208814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</a:pPr>
            <a:r>
              <a:rPr lang="en-US" sz="3600" dirty="0">
                <a:solidFill>
                  <a:schemeClr val="bg1"/>
                </a:solidFill>
                <a:effectLst/>
                <a:latin typeface="+mn-lt"/>
              </a:rPr>
              <a:t>Build an immutable application infrastructure with Nano Server, PowerShell DSC, and the</a:t>
            </a:r>
          </a:p>
          <a:p>
            <a:pPr algn="ctr" fontAlgn="auto">
              <a:spcAft>
                <a:spcPts val="0"/>
              </a:spcAft>
            </a:pPr>
            <a:r>
              <a:rPr lang="en-US" sz="3600" dirty="0">
                <a:solidFill>
                  <a:schemeClr val="bg1"/>
                </a:solidFill>
                <a:effectLst/>
                <a:latin typeface="+mn-lt"/>
              </a:rPr>
              <a:t>release pipeline </a:t>
            </a:r>
            <a:endParaRPr lang="de-DE" sz="3600" dirty="0"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5" name="Titel 1"/>
          <p:cNvSpPr txBox="1">
            <a:spLocks/>
          </p:cNvSpPr>
          <p:nvPr/>
        </p:nvSpPr>
        <p:spPr>
          <a:xfrm>
            <a:off x="971600" y="5589240"/>
            <a:ext cx="7772400" cy="36004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</a:pPr>
            <a:r>
              <a:rPr lang="de-DE" sz="2400" dirty="0">
                <a:solidFill>
                  <a:schemeClr val="bg1"/>
                </a:solidFill>
                <a:effectLst/>
                <a:latin typeface="+mn-lt"/>
              </a:rPr>
              <a:t>Ravikanth Chaganti</a:t>
            </a:r>
          </a:p>
        </p:txBody>
      </p:sp>
      <p:sp>
        <p:nvSpPr>
          <p:cNvPr id="7" name="Titel 1"/>
          <p:cNvSpPr txBox="1">
            <a:spLocks/>
          </p:cNvSpPr>
          <p:nvPr/>
        </p:nvSpPr>
        <p:spPr>
          <a:xfrm>
            <a:off x="4355976" y="1922037"/>
            <a:ext cx="643878" cy="36004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</a:pPr>
            <a:r>
              <a:rPr lang="de-DE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2017</a:t>
            </a:r>
            <a:endParaRPr lang="de-DE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4358" y="6631618"/>
            <a:ext cx="1274481" cy="184800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222" y="6640190"/>
            <a:ext cx="502533" cy="167657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296" y="6490644"/>
            <a:ext cx="1048245" cy="466748"/>
          </a:xfrm>
          <a:prstGeom prst="rect">
            <a:avLst/>
          </a:prstGeom>
        </p:spPr>
      </p:pic>
      <p:pic>
        <p:nvPicPr>
          <p:cNvPr id="15" name="Grafik 1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6380" y="6504881"/>
            <a:ext cx="876550" cy="438275"/>
          </a:xfrm>
          <a:prstGeom prst="rect">
            <a:avLst/>
          </a:prstGeom>
        </p:spPr>
      </p:pic>
      <p:pic>
        <p:nvPicPr>
          <p:cNvPr id="19" name="Grafik 1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9082" y="6663423"/>
            <a:ext cx="787735" cy="121190"/>
          </a:xfrm>
          <a:prstGeom prst="rect">
            <a:avLst/>
          </a:prstGeom>
        </p:spPr>
      </p:pic>
      <p:sp>
        <p:nvSpPr>
          <p:cNvPr id="14" name="Rechteck 13"/>
          <p:cNvSpPr/>
          <p:nvPr/>
        </p:nvSpPr>
        <p:spPr>
          <a:xfrm>
            <a:off x="0" y="6393575"/>
            <a:ext cx="9144000" cy="4644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Rechteck 1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11F5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Titel 1"/>
          <p:cNvSpPr txBox="1">
            <a:spLocks/>
          </p:cNvSpPr>
          <p:nvPr/>
        </p:nvSpPr>
        <p:spPr>
          <a:xfrm>
            <a:off x="755576" y="3357080"/>
            <a:ext cx="7704856" cy="174691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</a:pPr>
            <a:r>
              <a:rPr lang="en-US" sz="3600" dirty="0">
                <a:solidFill>
                  <a:schemeClr val="bg1"/>
                </a:solidFill>
                <a:effectLst/>
                <a:latin typeface="+mn-lt"/>
              </a:rPr>
              <a:t>Hybrid Lab Automation</a:t>
            </a:r>
            <a:endParaRPr lang="de-DE" sz="3600" dirty="0"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2" name="Titel 1"/>
          <p:cNvSpPr txBox="1">
            <a:spLocks/>
          </p:cNvSpPr>
          <p:nvPr/>
        </p:nvSpPr>
        <p:spPr>
          <a:xfrm>
            <a:off x="755576" y="5949280"/>
            <a:ext cx="7772400" cy="36004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</a:pPr>
            <a:r>
              <a:rPr lang="de-DE" sz="2400" dirty="0">
                <a:solidFill>
                  <a:schemeClr val="bg1"/>
                </a:solidFill>
                <a:effectLst/>
                <a:latin typeface="+mn-lt"/>
              </a:rPr>
              <a:t>Jan-Hendrik Peters, Raimund Andrée</a:t>
            </a:r>
          </a:p>
        </p:txBody>
      </p:sp>
      <p:sp>
        <p:nvSpPr>
          <p:cNvPr id="23" name="Titel 1"/>
          <p:cNvSpPr txBox="1">
            <a:spLocks/>
          </p:cNvSpPr>
          <p:nvPr/>
        </p:nvSpPr>
        <p:spPr>
          <a:xfrm>
            <a:off x="4211960" y="1885245"/>
            <a:ext cx="643878" cy="36004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</a:pPr>
            <a:r>
              <a:rPr lang="de-DE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2018</a:t>
            </a:r>
            <a:endParaRPr lang="de-DE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pic>
        <p:nvPicPr>
          <p:cNvPr id="24" name="Grafik 2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5263" y="4367590"/>
            <a:ext cx="785481" cy="1213196"/>
          </a:xfrm>
          <a:prstGeom prst="rect">
            <a:avLst/>
          </a:prstGeom>
        </p:spPr>
      </p:pic>
      <p:pic>
        <p:nvPicPr>
          <p:cNvPr id="2" name="Grafik 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912" y="481052"/>
            <a:ext cx="1537311" cy="1341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2038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908720"/>
            <a:ext cx="9144000" cy="792088"/>
          </a:xfrm>
          <a:prstGeom prst="rect">
            <a:avLst/>
          </a:prstGeom>
        </p:spPr>
        <p:txBody>
          <a:bodyPr/>
          <a:lstStyle/>
          <a:p>
            <a:r>
              <a:rPr lang="de-DE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  <a:p>
            <a:r>
              <a:rPr lang="en-US" dirty="0"/>
              <a:t>Why automate?</a:t>
            </a:r>
          </a:p>
          <a:p>
            <a:r>
              <a:rPr lang="en-US" dirty="0"/>
              <a:t>Lab environment</a:t>
            </a:r>
          </a:p>
          <a:p>
            <a:r>
              <a:rPr lang="en-US" dirty="0"/>
              <a:t>Creating the lab</a:t>
            </a:r>
          </a:p>
          <a:p>
            <a:r>
              <a:rPr lang="en-US" dirty="0"/>
              <a:t>Creating and managing the connection</a:t>
            </a:r>
          </a:p>
        </p:txBody>
      </p:sp>
    </p:spTree>
    <p:extLst>
      <p:ext uri="{BB962C8B-B14F-4D97-AF65-F5344CB8AC3E}">
        <p14:creationId xmlns:p14="http://schemas.microsoft.com/office/powerpoint/2010/main" val="208257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8AAB9E2-BD0C-4794-B0CC-FDD4FAAA5B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Building labs is very time consuming</a:t>
            </a:r>
          </a:p>
          <a:p>
            <a:r>
              <a:rPr lang="en-US" dirty="0"/>
              <a:t>Lab configuration drifts over time</a:t>
            </a:r>
          </a:p>
          <a:p>
            <a:r>
              <a:rPr lang="en-US" dirty="0"/>
              <a:t>Knowledge of all required products may</a:t>
            </a:r>
            <a:br>
              <a:rPr lang="en-US" dirty="0"/>
            </a:br>
            <a:r>
              <a:rPr lang="en-US" dirty="0"/>
              <a:t>not be sufficient, e.g. PKI, SQL and Exchange</a:t>
            </a:r>
          </a:p>
          <a:p>
            <a:r>
              <a:rPr lang="en-US" dirty="0"/>
              <a:t>Consistency is needed on-premises and in the</a:t>
            </a:r>
            <a:br>
              <a:rPr lang="en-US" dirty="0"/>
            </a:br>
            <a:r>
              <a:rPr lang="en-US" dirty="0"/>
              <a:t>cloud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3707776-1436-4A6D-93B1-459B1A714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Why</a:t>
            </a:r>
            <a:r>
              <a:rPr lang="de-DE" dirty="0"/>
              <a:t> </a:t>
            </a:r>
            <a:r>
              <a:rPr lang="de-DE" dirty="0" err="1"/>
              <a:t>automate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1986176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8AAB9E2-BD0C-4794-B0CC-FDD4FAAA5B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Building labs is very time consuming</a:t>
            </a:r>
          </a:p>
          <a:p>
            <a:r>
              <a:rPr lang="en-US" dirty="0"/>
              <a:t>Lab configuration drifts over time</a:t>
            </a:r>
          </a:p>
          <a:p>
            <a:r>
              <a:rPr lang="en-US" dirty="0"/>
              <a:t>Knowledge of all required products may</a:t>
            </a:r>
            <a:br>
              <a:rPr lang="en-US" dirty="0"/>
            </a:br>
            <a:r>
              <a:rPr lang="en-US" dirty="0"/>
              <a:t>not be sufficient, e.g. PKI, SQL and Exchange</a:t>
            </a:r>
          </a:p>
          <a:p>
            <a:r>
              <a:rPr lang="en-US" dirty="0"/>
              <a:t>Consistency is needed on-premises and in the</a:t>
            </a:r>
            <a:br>
              <a:rPr lang="en-US" dirty="0"/>
            </a:br>
            <a:r>
              <a:rPr lang="en-US" dirty="0"/>
              <a:t>cloud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3707776-1436-4A6D-93B1-459B1A714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Why</a:t>
            </a:r>
            <a:r>
              <a:rPr lang="de-DE" dirty="0"/>
              <a:t> </a:t>
            </a:r>
            <a:r>
              <a:rPr lang="de-DE" dirty="0" err="1"/>
              <a:t>automate</a:t>
            </a:r>
            <a:endParaRPr lang="LID4096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A18CF5-2B3D-4FBE-AA6F-760778E0DE7F}"/>
              </a:ext>
            </a:extLst>
          </p:cNvPr>
          <p:cNvSpPr txBox="1"/>
          <p:nvPr/>
        </p:nvSpPr>
        <p:spPr>
          <a:xfrm rot="1444775">
            <a:off x="-284686" y="3526271"/>
            <a:ext cx="112433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BECAUSE IT IS AWESOME!</a:t>
            </a:r>
            <a:endParaRPr lang="en-US" sz="48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04910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FD2F503-A670-451E-B9E0-DFCED464A5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Module AutomatedLab (github.com/AutomatedLab)</a:t>
            </a:r>
          </a:p>
          <a:p>
            <a:r>
              <a:rPr lang="en-GB" dirty="0"/>
              <a:t>Currently 143 cmdlets to create and manage labs</a:t>
            </a:r>
          </a:p>
          <a:p>
            <a:r>
              <a:rPr lang="en-GB" dirty="0"/>
              <a:t>For Hyper-V, Azure and VMWare</a:t>
            </a:r>
          </a:p>
          <a:p>
            <a:r>
              <a:rPr lang="en-GB" dirty="0"/>
              <a:t>Supports 34 different roles including</a:t>
            </a:r>
          </a:p>
          <a:p>
            <a:pPr lvl="1"/>
            <a:r>
              <a:rPr lang="en-GB" dirty="0"/>
              <a:t>AD DS, AD CS, AD FS</a:t>
            </a:r>
          </a:p>
          <a:p>
            <a:pPr lvl="1"/>
            <a:r>
              <a:rPr lang="en-GB" dirty="0"/>
              <a:t>SQL</a:t>
            </a:r>
          </a:p>
          <a:p>
            <a:pPr lvl="1"/>
            <a:r>
              <a:rPr lang="en-GB" dirty="0"/>
              <a:t>…and loads more with easy customization capabilities</a:t>
            </a:r>
          </a:p>
          <a:p>
            <a:endParaRPr lang="LID4096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60158CB-C97F-43CD-B899-538BBC1C66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Creating</a:t>
            </a:r>
            <a:r>
              <a:rPr lang="de-DE" dirty="0"/>
              <a:t> a lab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1717345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FB69901-0FF1-46AC-9EEB-D018A26DC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4666478-C8DE-46B9-853B-571217A5DF0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err="1"/>
              <a:t>Using</a:t>
            </a:r>
            <a:r>
              <a:rPr lang="de-DE" dirty="0"/>
              <a:t> and </a:t>
            </a:r>
            <a:r>
              <a:rPr lang="de-DE" dirty="0" err="1"/>
              <a:t>accessing</a:t>
            </a:r>
            <a:r>
              <a:rPr lang="de-DE" dirty="0"/>
              <a:t> AutomatedLab</a:t>
            </a:r>
          </a:p>
          <a:p>
            <a:r>
              <a:rPr lang="de-DE" dirty="0"/>
              <a:t>New-</a:t>
            </a:r>
            <a:r>
              <a:rPr lang="de-DE" dirty="0" err="1"/>
              <a:t>LabDefinition</a:t>
            </a:r>
            <a:endParaRPr lang="de-DE" dirty="0"/>
          </a:p>
          <a:p>
            <a:r>
              <a:rPr lang="de-DE" dirty="0"/>
              <a:t>Add-</a:t>
            </a:r>
            <a:r>
              <a:rPr lang="de-DE" dirty="0" err="1"/>
              <a:t>LabMachineDefinition</a:t>
            </a:r>
            <a:endParaRPr lang="de-DE" dirty="0"/>
          </a:p>
          <a:p>
            <a:r>
              <a:rPr lang="de-DE" dirty="0" err="1"/>
              <a:t>Install</a:t>
            </a:r>
            <a:r>
              <a:rPr lang="de-DE" dirty="0"/>
              <a:t>-Lab</a:t>
            </a:r>
          </a:p>
          <a:p>
            <a:r>
              <a:rPr lang="de-DE" dirty="0" err="1"/>
              <a:t>Get</a:t>
            </a:r>
            <a:r>
              <a:rPr lang="de-DE" dirty="0"/>
              <a:t>-Command –Module </a:t>
            </a:r>
            <a:r>
              <a:rPr lang="de-DE" dirty="0" err="1"/>
              <a:t>AutomatedLab.Common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3675016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Demo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/>
        <p:txBody>
          <a:bodyPr numCol="2">
            <a:normAutofit/>
          </a:bodyPr>
          <a:lstStyle/>
          <a:p>
            <a:r>
              <a:rPr lang="de-DE" dirty="0"/>
              <a:t>Hyper-V</a:t>
            </a:r>
          </a:p>
          <a:p>
            <a:r>
              <a:rPr lang="de-DE" dirty="0"/>
              <a:t>2 DC, ADDS</a:t>
            </a:r>
          </a:p>
          <a:p>
            <a:r>
              <a:rPr lang="de-DE" dirty="0"/>
              <a:t>File Server</a:t>
            </a:r>
          </a:p>
          <a:p>
            <a:r>
              <a:rPr lang="de-DE" dirty="0"/>
              <a:t>Web Server</a:t>
            </a:r>
          </a:p>
          <a:p>
            <a:r>
              <a:rPr lang="de-DE" dirty="0"/>
              <a:t>Gateway</a:t>
            </a:r>
          </a:p>
          <a:p>
            <a:r>
              <a:rPr lang="de-DE" dirty="0"/>
              <a:t>Azure</a:t>
            </a:r>
          </a:p>
          <a:p>
            <a:r>
              <a:rPr lang="de-DE" dirty="0"/>
              <a:t>2 DC, ADDS</a:t>
            </a:r>
          </a:p>
          <a:p>
            <a:r>
              <a:rPr lang="de-DE" dirty="0"/>
              <a:t>File Server</a:t>
            </a:r>
          </a:p>
          <a:p>
            <a:r>
              <a:rPr lang="de-DE" dirty="0"/>
              <a:t>Web Server</a:t>
            </a:r>
          </a:p>
        </p:txBody>
      </p:sp>
    </p:spTree>
    <p:extLst>
      <p:ext uri="{BB962C8B-B14F-4D97-AF65-F5344CB8AC3E}">
        <p14:creationId xmlns:p14="http://schemas.microsoft.com/office/powerpoint/2010/main" val="2040841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www.IT-Visions.de">
  <a:themeElements>
    <a:clrScheme name="www.IT-Visions.de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0070C0"/>
      </a:hlink>
      <a:folHlink>
        <a:srgbClr val="B2B2B2"/>
      </a:folHlink>
    </a:clrScheme>
    <a:fontScheme name="Präsentation IT-Objec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800" b="0" i="0" u="none" strike="noStrike" cap="none" normalizeH="0" baseline="0" smtClean="0">
            <a:ln>
              <a:noFill/>
            </a:ln>
            <a:solidFill>
              <a:schemeClr val="bg1"/>
            </a:solidFill>
            <a:effectDag name="">
              <a:cont type="tree" name="">
                <a:effect ref="fillLine"/>
                <a:outerShdw dist="38100" dir="13500000" algn="br">
                  <a:schemeClr val="bg1">
                    <a:lumMod val="200000"/>
                    <a:satMod val="200000"/>
                  </a:schemeClr>
                </a:outerShdw>
              </a:cont>
              <a:cont type="tree" name="">
                <a:effect ref="fillLine"/>
                <a:outerShdw dist="38100" dir="2700000" algn="tl">
                  <a:schemeClr val="bg1">
                    <a:lumMod val="60000"/>
                    <a:satMod val="60000"/>
                  </a:schemeClr>
                </a:outerShdw>
              </a:cont>
              <a:effect ref="fillLine"/>
            </a:effectDag>
            <a:latin typeface="Tahom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800" b="0" i="0" u="none" strike="noStrike" cap="none" normalizeH="0" baseline="0" smtClean="0">
            <a:ln>
              <a:noFill/>
            </a:ln>
            <a:solidFill>
              <a:schemeClr val="bg1"/>
            </a:solidFill>
            <a:effectDag name="">
              <a:cont type="tree" name="">
                <a:effect ref="fillLine"/>
                <a:outerShdw dist="38100" dir="13500000" algn="br">
                  <a:schemeClr val="bg1">
                    <a:lumMod val="200000"/>
                    <a:satMod val="200000"/>
                  </a:schemeClr>
                </a:outerShdw>
              </a:cont>
              <a:cont type="tree" name="">
                <a:effect ref="fillLine"/>
                <a:outerShdw dist="38100" dir="2700000" algn="tl">
                  <a:schemeClr val="bg1">
                    <a:lumMod val="60000"/>
                    <a:satMod val="60000"/>
                  </a:schemeClr>
                </a:outerShdw>
              </a:cont>
              <a:effect ref="fillLine"/>
            </a:effectDag>
            <a:latin typeface="Tahoma" pitchFamily="34" charset="0"/>
          </a:defRPr>
        </a:defPPr>
      </a:lstStyle>
    </a:lnDef>
  </a:objectDefaults>
  <a:extraClrSchemeLst>
    <a:extraClrScheme>
      <a:clrScheme name="Präsentation IT-Object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äsentation IT-Objects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äsentation IT-Objects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äsentation IT-Objects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äsentation IT-Objects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äsentation IT-Objects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äsentation IT-Objects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Benutzerdefiniertes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Segoe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ITV</Template>
  <TotalTime>0</TotalTime>
  <Words>395</Words>
  <Application>Microsoft Office PowerPoint</Application>
  <PresentationFormat>On-screen Show (4:3)</PresentationFormat>
  <Paragraphs>95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Arial</vt:lpstr>
      <vt:lpstr>Segoe UI</vt:lpstr>
      <vt:lpstr>Segoe UI Black</vt:lpstr>
      <vt:lpstr>Tahoma</vt:lpstr>
      <vt:lpstr>www.IT-Visions.de</vt:lpstr>
      <vt:lpstr>Custom Design</vt:lpstr>
      <vt:lpstr>Benutzerdefiniertes Design</vt:lpstr>
      <vt:lpstr>PowerPoint Presentation</vt:lpstr>
      <vt:lpstr>PowerPoint Presentation</vt:lpstr>
      <vt:lpstr>PowerPoint Presentation</vt:lpstr>
      <vt:lpstr>Agenda</vt:lpstr>
      <vt:lpstr>Why automate</vt:lpstr>
      <vt:lpstr>Why automate</vt:lpstr>
      <vt:lpstr>Creating a lab</vt:lpstr>
      <vt:lpstr>PowerPoint Presentation</vt:lpstr>
      <vt:lpstr>Demo</vt:lpstr>
      <vt:lpstr>Summary</vt:lpstr>
      <vt:lpstr>Next Steps</vt:lpstr>
      <vt:lpstr>Questions?</vt:lpstr>
      <vt:lpstr>about_Author</vt:lpstr>
      <vt:lpstr>about_Author</vt:lpstr>
    </vt:vector>
  </TitlesOfParts>
  <Manager>Dr. Tobias Weltner</Manager>
  <Company>www.powershell.de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Thema Untertitel</dc:title>
  <dc:subject>PowerShell Konferenz</dc:subject>
  <dc:creator>Dr. Tobias Weltner</dc:creator>
  <dc:description>(C) Dr. Tobias Weltner</dc:description>
  <cp:lastModifiedBy>Jan-Hendrik Peters</cp:lastModifiedBy>
  <cp:revision>196</cp:revision>
  <dcterms:created xsi:type="dcterms:W3CDTF">2007-07-20T07:41:41Z</dcterms:created>
  <dcterms:modified xsi:type="dcterms:W3CDTF">2018-04-17T13:26:29Z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Eigentümer">
    <vt:lpwstr>www.IT-Visions.de</vt:lpwstr>
  </property>
  <property fmtid="{D5CDD505-2E9C-101B-9397-08002B2CF9AE}" pid="3" name="Gegenstand">
    <vt:lpwstr>www.IT-Visions.de</vt:lpwstr>
  </property>
  <property fmtid="{D5CDD505-2E9C-101B-9397-08002B2CF9AE}" pid="4" name="Erstellt von">
    <vt:lpwstr>www.IT-Visions.de</vt:lpwstr>
  </property>
  <property fmtid="{D5CDD505-2E9C-101B-9397-08002B2CF9AE}" pid="5" name="Abteilung">
    <vt:lpwstr>www.IT-Visions.de</vt:lpwstr>
  </property>
  <property fmtid="{D5CDD505-2E9C-101B-9397-08002B2CF9AE}" pid="6" name="Kunde">
    <vt:lpwstr>www.IT-Visions.de</vt:lpwstr>
  </property>
  <property fmtid="{D5CDD505-2E9C-101B-9397-08002B2CF9AE}" pid="7" name="Verleger">
    <vt:lpwstr>www.IT-Visions.de</vt:lpwstr>
  </property>
  <property fmtid="{D5CDD505-2E9C-101B-9397-08002B2CF9AE}" pid="8" name="MSIP_Label_f42aa342-8706-4288-bd11-ebb85995028c_Enabled">
    <vt:lpwstr>True</vt:lpwstr>
  </property>
  <property fmtid="{D5CDD505-2E9C-101B-9397-08002B2CF9AE}" pid="9" name="MSIP_Label_f42aa342-8706-4288-bd11-ebb85995028c_SiteId">
    <vt:lpwstr>72f988bf-86f1-41af-91ab-2d7cd011db47</vt:lpwstr>
  </property>
  <property fmtid="{D5CDD505-2E9C-101B-9397-08002B2CF9AE}" pid="10" name="MSIP_Label_f42aa342-8706-4288-bd11-ebb85995028c_Owner">
    <vt:lpwstr>japete@microsoft.com</vt:lpwstr>
  </property>
  <property fmtid="{D5CDD505-2E9C-101B-9397-08002B2CF9AE}" pid="11" name="MSIP_Label_f42aa342-8706-4288-bd11-ebb85995028c_SetDate">
    <vt:lpwstr>2018-04-11T07:52:12.2100737Z</vt:lpwstr>
  </property>
  <property fmtid="{D5CDD505-2E9C-101B-9397-08002B2CF9AE}" pid="12" name="MSIP_Label_f42aa342-8706-4288-bd11-ebb85995028c_Name">
    <vt:lpwstr>General</vt:lpwstr>
  </property>
  <property fmtid="{D5CDD505-2E9C-101B-9397-08002B2CF9AE}" pid="13" name="MSIP_Label_f42aa342-8706-4288-bd11-ebb85995028c_Application">
    <vt:lpwstr>Microsoft Azure Information Protection</vt:lpwstr>
  </property>
  <property fmtid="{D5CDD505-2E9C-101B-9397-08002B2CF9AE}" pid="14" name="MSIP_Label_f42aa342-8706-4288-bd11-ebb85995028c_Extended_MSFT_Method">
    <vt:lpwstr>Automatic</vt:lpwstr>
  </property>
  <property fmtid="{D5CDD505-2E9C-101B-9397-08002B2CF9AE}" pid="15" name="Sensitivity">
    <vt:lpwstr>General</vt:lpwstr>
  </property>
</Properties>
</file>